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9"/>
  </p:notesMasterIdLst>
  <p:sldIdLst>
    <p:sldId id="256" r:id="rId2"/>
    <p:sldId id="263" r:id="rId3"/>
    <p:sldId id="264" r:id="rId4"/>
    <p:sldId id="262" r:id="rId5"/>
    <p:sldId id="279" r:id="rId6"/>
    <p:sldId id="259" r:id="rId7"/>
    <p:sldId id="260" r:id="rId8"/>
    <p:sldId id="280" r:id="rId9"/>
    <p:sldId id="265" r:id="rId10"/>
    <p:sldId id="266" r:id="rId11"/>
    <p:sldId id="269" r:id="rId12"/>
    <p:sldId id="270" r:id="rId13"/>
    <p:sldId id="271" r:id="rId14"/>
    <p:sldId id="272" r:id="rId15"/>
    <p:sldId id="273" r:id="rId16"/>
    <p:sldId id="274" r:id="rId17"/>
    <p:sldId id="276" r:id="rId18"/>
  </p:sldIdLst>
  <p:sldSz cx="12192000" cy="6858000"/>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729"/>
    <p:restoredTop sz="94660"/>
  </p:normalViewPr>
  <p:slideViewPr>
    <p:cSldViewPr snapToGrid="0">
      <p:cViewPr varScale="1">
        <p:scale>
          <a:sx n="90" d="100"/>
          <a:sy n="90" d="100"/>
        </p:scale>
        <p:origin x="686" y="6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100" name="ヘッダー プレースホルダー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kumimoji="1" lang="ja-JP" altLang="en-US"/>
          </a:p>
        </p:txBody>
      </p:sp>
      <p:sp>
        <p:nvSpPr>
          <p:cNvPr id="1101" name="日付プレースホルダー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6D06EA9-14B5-4F31-95CC-6AD91D20700D}" type="datetimeFigureOut">
              <a:rPr kumimoji="1" lang="ja-JP" altLang="en-US" smtClean="0"/>
              <a:t>2026/3/9</a:t>
            </a:fld>
            <a:endParaRPr kumimoji="1" lang="ja-JP" altLang="en-US"/>
          </a:p>
        </p:txBody>
      </p:sp>
      <p:sp>
        <p:nvSpPr>
          <p:cNvPr id="1102" name="スライド イメージ プレースホルダー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ja-JP" altLang="en-US"/>
          </a:p>
        </p:txBody>
      </p:sp>
      <p:sp>
        <p:nvSpPr>
          <p:cNvPr id="1103" name="ノート プレースホルダー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1104" name="フッター プレースホルダー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kumimoji="1" lang="ja-JP" altLang="en-US"/>
          </a:p>
        </p:txBody>
      </p:sp>
      <p:sp>
        <p:nvSpPr>
          <p:cNvPr id="1105" name="スライド番号プレースホルダー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8807EA6-0398-4990-8029-A74DB7412258}" type="slidenum">
              <a:rPr kumimoji="1" lang="ja-JP" altLang="en-US" smtClean="0"/>
              <a:t>‹#›</a:t>
            </a:fld>
            <a:endParaRPr kumimoji="1" lang="ja-JP"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1031" name="タイトル 1"/>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1032" name="字幕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1033" name="日付プレースホルダー 3"/>
          <p:cNvSpPr>
            <a:spLocks noGrp="1"/>
          </p:cNvSpPr>
          <p:nvPr>
            <p:ph type="dt" sz="half" idx="10"/>
          </p:nvPr>
        </p:nvSpPr>
        <p:spPr/>
        <p:txBody>
          <a:bodyPr/>
          <a:lstStyle/>
          <a:p>
            <a:fld id="{3220FF39-8051-49DF-8057-81D90E157AAD}" type="datetimeFigureOut">
              <a:rPr kumimoji="1" lang="ja-JP" altLang="en-US" smtClean="0"/>
              <a:t>2026/3/9</a:t>
            </a:fld>
            <a:endParaRPr kumimoji="1" lang="ja-JP" altLang="en-US"/>
          </a:p>
        </p:txBody>
      </p:sp>
      <p:sp>
        <p:nvSpPr>
          <p:cNvPr id="1034" name="フッター プレースホルダー 4"/>
          <p:cNvSpPr>
            <a:spLocks noGrp="1"/>
          </p:cNvSpPr>
          <p:nvPr>
            <p:ph type="ftr" sz="quarter" idx="11"/>
          </p:nvPr>
        </p:nvSpPr>
        <p:spPr/>
        <p:txBody>
          <a:bodyPr/>
          <a:lstStyle/>
          <a:p>
            <a:endParaRPr kumimoji="1" lang="ja-JP" altLang="en-US"/>
          </a:p>
        </p:txBody>
      </p:sp>
      <p:sp>
        <p:nvSpPr>
          <p:cNvPr id="1035" name="スライド番号プレースホルダー 5"/>
          <p:cNvSpPr>
            <a:spLocks noGrp="1"/>
          </p:cNvSpPr>
          <p:nvPr>
            <p:ph type="sldNum" sz="quarter" idx="12"/>
          </p:nvPr>
        </p:nvSpPr>
        <p:spPr/>
        <p:txBody>
          <a:bodyPr/>
          <a:lstStyle/>
          <a:p>
            <a:fld id="{EB36742E-2316-49C0-9D12-877EB2A4FF77}" type="slidenum">
              <a:rPr kumimoji="1" lang="ja-JP" altLang="en-US" smtClean="0"/>
              <a:t>‹#›</a:t>
            </a:fld>
            <a:endParaRPr kumimoji="1" lang="ja-JP" altLang="en-US"/>
          </a:p>
        </p:txBody>
      </p:sp>
    </p:spTree>
    <p:extLst>
      <p:ext uri="{BB962C8B-B14F-4D97-AF65-F5344CB8AC3E}">
        <p14:creationId xmlns:p14="http://schemas.microsoft.com/office/powerpoint/2010/main" val="346925793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1088" name="タイトル 1"/>
          <p:cNvSpPr>
            <a:spLocks noGrp="1"/>
          </p:cNvSpPr>
          <p:nvPr>
            <p:ph type="title"/>
          </p:nvPr>
        </p:nvSpPr>
        <p:spPr/>
        <p:txBody>
          <a:bodyPr/>
          <a:lstStyle/>
          <a:p>
            <a:r>
              <a:rPr kumimoji="1" lang="ja-JP" altLang="en-US"/>
              <a:t>マスター タイトルの書式設定</a:t>
            </a:r>
          </a:p>
        </p:txBody>
      </p:sp>
      <p:sp>
        <p:nvSpPr>
          <p:cNvPr id="1089"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1090" name="日付プレースホルダー 3"/>
          <p:cNvSpPr>
            <a:spLocks noGrp="1"/>
          </p:cNvSpPr>
          <p:nvPr>
            <p:ph type="dt" sz="half" idx="10"/>
          </p:nvPr>
        </p:nvSpPr>
        <p:spPr/>
        <p:txBody>
          <a:bodyPr/>
          <a:lstStyle/>
          <a:p>
            <a:fld id="{3220FF39-8051-49DF-8057-81D90E157AAD}" type="datetimeFigureOut">
              <a:rPr kumimoji="1" lang="ja-JP" altLang="en-US" smtClean="0"/>
              <a:t>2026/3/9</a:t>
            </a:fld>
            <a:endParaRPr kumimoji="1" lang="ja-JP" altLang="en-US"/>
          </a:p>
        </p:txBody>
      </p:sp>
      <p:sp>
        <p:nvSpPr>
          <p:cNvPr id="1091" name="フッター プレースホルダー 4"/>
          <p:cNvSpPr>
            <a:spLocks noGrp="1"/>
          </p:cNvSpPr>
          <p:nvPr>
            <p:ph type="ftr" sz="quarter" idx="11"/>
          </p:nvPr>
        </p:nvSpPr>
        <p:spPr/>
        <p:txBody>
          <a:bodyPr/>
          <a:lstStyle/>
          <a:p>
            <a:endParaRPr kumimoji="1" lang="ja-JP" altLang="en-US"/>
          </a:p>
        </p:txBody>
      </p:sp>
      <p:sp>
        <p:nvSpPr>
          <p:cNvPr id="1092" name="スライド番号プレースホルダー 5"/>
          <p:cNvSpPr>
            <a:spLocks noGrp="1"/>
          </p:cNvSpPr>
          <p:nvPr>
            <p:ph type="sldNum" sz="quarter" idx="12"/>
          </p:nvPr>
        </p:nvSpPr>
        <p:spPr/>
        <p:txBody>
          <a:bodyPr/>
          <a:lstStyle/>
          <a:p>
            <a:fld id="{EB36742E-2316-49C0-9D12-877EB2A4FF77}" type="slidenum">
              <a:rPr kumimoji="1" lang="ja-JP" altLang="en-US" smtClean="0"/>
              <a:t>‹#›</a:t>
            </a:fld>
            <a:endParaRPr kumimoji="1" lang="ja-JP" altLang="en-US"/>
          </a:p>
        </p:txBody>
      </p:sp>
    </p:spTree>
    <p:extLst>
      <p:ext uri="{BB962C8B-B14F-4D97-AF65-F5344CB8AC3E}">
        <p14:creationId xmlns:p14="http://schemas.microsoft.com/office/powerpoint/2010/main" val="138861609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1094" name="縦書きタイトル 1"/>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1095" name="縦書きテキスト プレースホルダー 2"/>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1096" name="日付プレースホルダー 3"/>
          <p:cNvSpPr>
            <a:spLocks noGrp="1"/>
          </p:cNvSpPr>
          <p:nvPr>
            <p:ph type="dt" sz="half" idx="10"/>
          </p:nvPr>
        </p:nvSpPr>
        <p:spPr/>
        <p:txBody>
          <a:bodyPr/>
          <a:lstStyle/>
          <a:p>
            <a:fld id="{3220FF39-8051-49DF-8057-81D90E157AAD}" type="datetimeFigureOut">
              <a:rPr kumimoji="1" lang="ja-JP" altLang="en-US" smtClean="0"/>
              <a:t>2026/3/9</a:t>
            </a:fld>
            <a:endParaRPr kumimoji="1" lang="ja-JP" altLang="en-US"/>
          </a:p>
        </p:txBody>
      </p:sp>
      <p:sp>
        <p:nvSpPr>
          <p:cNvPr id="1097" name="フッター プレースホルダー 4"/>
          <p:cNvSpPr>
            <a:spLocks noGrp="1"/>
          </p:cNvSpPr>
          <p:nvPr>
            <p:ph type="ftr" sz="quarter" idx="11"/>
          </p:nvPr>
        </p:nvSpPr>
        <p:spPr/>
        <p:txBody>
          <a:bodyPr/>
          <a:lstStyle/>
          <a:p>
            <a:endParaRPr kumimoji="1" lang="ja-JP" altLang="en-US"/>
          </a:p>
        </p:txBody>
      </p:sp>
      <p:sp>
        <p:nvSpPr>
          <p:cNvPr id="1098" name="スライド番号プレースホルダー 5"/>
          <p:cNvSpPr>
            <a:spLocks noGrp="1"/>
          </p:cNvSpPr>
          <p:nvPr>
            <p:ph type="sldNum" sz="quarter" idx="12"/>
          </p:nvPr>
        </p:nvSpPr>
        <p:spPr/>
        <p:txBody>
          <a:bodyPr/>
          <a:lstStyle/>
          <a:p>
            <a:fld id="{EB36742E-2316-49C0-9D12-877EB2A4FF77}" type="slidenum">
              <a:rPr kumimoji="1" lang="ja-JP" altLang="en-US" smtClean="0"/>
              <a:t>‹#›</a:t>
            </a:fld>
            <a:endParaRPr kumimoji="1" lang="ja-JP" altLang="en-US"/>
          </a:p>
        </p:txBody>
      </p:sp>
    </p:spTree>
    <p:extLst>
      <p:ext uri="{BB962C8B-B14F-4D97-AF65-F5344CB8AC3E}">
        <p14:creationId xmlns:p14="http://schemas.microsoft.com/office/powerpoint/2010/main" val="39193762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1037" name="タイトル 1"/>
          <p:cNvSpPr>
            <a:spLocks noGrp="1"/>
          </p:cNvSpPr>
          <p:nvPr>
            <p:ph type="title"/>
          </p:nvPr>
        </p:nvSpPr>
        <p:spPr/>
        <p:txBody>
          <a:bodyPr/>
          <a:lstStyle/>
          <a:p>
            <a:r>
              <a:rPr kumimoji="1" lang="ja-JP" altLang="en-US"/>
              <a:t>マスター タイトルの書式設定</a:t>
            </a:r>
          </a:p>
        </p:txBody>
      </p:sp>
      <p:sp>
        <p:nvSpPr>
          <p:cNvPr id="1038"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1039" name="日付プレースホルダー 3"/>
          <p:cNvSpPr>
            <a:spLocks noGrp="1"/>
          </p:cNvSpPr>
          <p:nvPr>
            <p:ph type="dt" sz="half" idx="10"/>
          </p:nvPr>
        </p:nvSpPr>
        <p:spPr/>
        <p:txBody>
          <a:bodyPr/>
          <a:lstStyle/>
          <a:p>
            <a:fld id="{3220FF39-8051-49DF-8057-81D90E157AAD}" type="datetimeFigureOut">
              <a:rPr kumimoji="1" lang="ja-JP" altLang="en-US" smtClean="0"/>
              <a:t>2026/3/9</a:t>
            </a:fld>
            <a:endParaRPr kumimoji="1" lang="ja-JP" altLang="en-US"/>
          </a:p>
        </p:txBody>
      </p:sp>
      <p:sp>
        <p:nvSpPr>
          <p:cNvPr id="1040" name="フッター プレースホルダー 4"/>
          <p:cNvSpPr>
            <a:spLocks noGrp="1"/>
          </p:cNvSpPr>
          <p:nvPr>
            <p:ph type="ftr" sz="quarter" idx="11"/>
          </p:nvPr>
        </p:nvSpPr>
        <p:spPr/>
        <p:txBody>
          <a:bodyPr/>
          <a:lstStyle/>
          <a:p>
            <a:endParaRPr kumimoji="1" lang="ja-JP" altLang="en-US"/>
          </a:p>
        </p:txBody>
      </p:sp>
      <p:sp>
        <p:nvSpPr>
          <p:cNvPr id="1041" name="スライド番号プレースホルダー 5"/>
          <p:cNvSpPr>
            <a:spLocks noGrp="1"/>
          </p:cNvSpPr>
          <p:nvPr>
            <p:ph type="sldNum" sz="quarter" idx="12"/>
          </p:nvPr>
        </p:nvSpPr>
        <p:spPr/>
        <p:txBody>
          <a:bodyPr/>
          <a:lstStyle/>
          <a:p>
            <a:fld id="{EB36742E-2316-49C0-9D12-877EB2A4FF77}" type="slidenum">
              <a:rPr kumimoji="1" lang="ja-JP" altLang="en-US" smtClean="0"/>
              <a:t>‹#›</a:t>
            </a:fld>
            <a:endParaRPr kumimoji="1" lang="ja-JP" altLang="en-US"/>
          </a:p>
        </p:txBody>
      </p:sp>
    </p:spTree>
    <p:extLst>
      <p:ext uri="{BB962C8B-B14F-4D97-AF65-F5344CB8AC3E}">
        <p14:creationId xmlns:p14="http://schemas.microsoft.com/office/powerpoint/2010/main" val="12270479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1043" name="タイトル 1"/>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1044" name="テキスト プレースホルダー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1045" name="日付プレースホルダー 3"/>
          <p:cNvSpPr>
            <a:spLocks noGrp="1"/>
          </p:cNvSpPr>
          <p:nvPr>
            <p:ph type="dt" sz="half" idx="10"/>
          </p:nvPr>
        </p:nvSpPr>
        <p:spPr/>
        <p:txBody>
          <a:bodyPr/>
          <a:lstStyle/>
          <a:p>
            <a:fld id="{3220FF39-8051-49DF-8057-81D90E157AAD}" type="datetimeFigureOut">
              <a:rPr kumimoji="1" lang="ja-JP" altLang="en-US" smtClean="0"/>
              <a:t>2026/3/9</a:t>
            </a:fld>
            <a:endParaRPr kumimoji="1" lang="ja-JP" altLang="en-US"/>
          </a:p>
        </p:txBody>
      </p:sp>
      <p:sp>
        <p:nvSpPr>
          <p:cNvPr id="1046" name="フッター プレースホルダー 4"/>
          <p:cNvSpPr>
            <a:spLocks noGrp="1"/>
          </p:cNvSpPr>
          <p:nvPr>
            <p:ph type="ftr" sz="quarter" idx="11"/>
          </p:nvPr>
        </p:nvSpPr>
        <p:spPr/>
        <p:txBody>
          <a:bodyPr/>
          <a:lstStyle/>
          <a:p>
            <a:endParaRPr kumimoji="1" lang="ja-JP" altLang="en-US"/>
          </a:p>
        </p:txBody>
      </p:sp>
      <p:sp>
        <p:nvSpPr>
          <p:cNvPr id="1047" name="スライド番号プレースホルダー 5"/>
          <p:cNvSpPr>
            <a:spLocks noGrp="1"/>
          </p:cNvSpPr>
          <p:nvPr>
            <p:ph type="sldNum" sz="quarter" idx="12"/>
          </p:nvPr>
        </p:nvSpPr>
        <p:spPr/>
        <p:txBody>
          <a:bodyPr/>
          <a:lstStyle/>
          <a:p>
            <a:fld id="{EB36742E-2316-49C0-9D12-877EB2A4FF77}" type="slidenum">
              <a:rPr kumimoji="1" lang="ja-JP" altLang="en-US" smtClean="0"/>
              <a:t>‹#›</a:t>
            </a:fld>
            <a:endParaRPr kumimoji="1" lang="ja-JP" altLang="en-US"/>
          </a:p>
        </p:txBody>
      </p:sp>
    </p:spTree>
    <p:extLst>
      <p:ext uri="{BB962C8B-B14F-4D97-AF65-F5344CB8AC3E}">
        <p14:creationId xmlns:p14="http://schemas.microsoft.com/office/powerpoint/2010/main" val="28816689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1049" name="タイトル 1"/>
          <p:cNvSpPr>
            <a:spLocks noGrp="1"/>
          </p:cNvSpPr>
          <p:nvPr>
            <p:ph type="title"/>
          </p:nvPr>
        </p:nvSpPr>
        <p:spPr/>
        <p:txBody>
          <a:bodyPr/>
          <a:lstStyle/>
          <a:p>
            <a:r>
              <a:rPr kumimoji="1" lang="ja-JP" altLang="en-US"/>
              <a:t>マスター タイトルの書式設定</a:t>
            </a:r>
          </a:p>
        </p:txBody>
      </p:sp>
      <p:sp>
        <p:nvSpPr>
          <p:cNvPr id="1050" name="コンテンツ プレースホルダー 2"/>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1051" name="コンテンツ プレースホルダー 3"/>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1052" name="日付プレースホルダー 4"/>
          <p:cNvSpPr>
            <a:spLocks noGrp="1"/>
          </p:cNvSpPr>
          <p:nvPr>
            <p:ph type="dt" sz="half" idx="10"/>
          </p:nvPr>
        </p:nvSpPr>
        <p:spPr/>
        <p:txBody>
          <a:bodyPr/>
          <a:lstStyle/>
          <a:p>
            <a:fld id="{3220FF39-8051-49DF-8057-81D90E157AAD}" type="datetimeFigureOut">
              <a:rPr kumimoji="1" lang="ja-JP" altLang="en-US" smtClean="0"/>
              <a:t>2026/3/9</a:t>
            </a:fld>
            <a:endParaRPr kumimoji="1" lang="ja-JP" altLang="en-US"/>
          </a:p>
        </p:txBody>
      </p:sp>
      <p:sp>
        <p:nvSpPr>
          <p:cNvPr id="1053" name="フッター プレースホルダー 5"/>
          <p:cNvSpPr>
            <a:spLocks noGrp="1"/>
          </p:cNvSpPr>
          <p:nvPr>
            <p:ph type="ftr" sz="quarter" idx="11"/>
          </p:nvPr>
        </p:nvSpPr>
        <p:spPr/>
        <p:txBody>
          <a:bodyPr/>
          <a:lstStyle/>
          <a:p>
            <a:endParaRPr kumimoji="1" lang="ja-JP" altLang="en-US"/>
          </a:p>
        </p:txBody>
      </p:sp>
      <p:sp>
        <p:nvSpPr>
          <p:cNvPr id="1054" name="スライド番号プレースホルダー 6"/>
          <p:cNvSpPr>
            <a:spLocks noGrp="1"/>
          </p:cNvSpPr>
          <p:nvPr>
            <p:ph type="sldNum" sz="quarter" idx="12"/>
          </p:nvPr>
        </p:nvSpPr>
        <p:spPr/>
        <p:txBody>
          <a:bodyPr/>
          <a:lstStyle/>
          <a:p>
            <a:fld id="{EB36742E-2316-49C0-9D12-877EB2A4FF77}" type="slidenum">
              <a:rPr kumimoji="1" lang="ja-JP" altLang="en-US" smtClean="0"/>
              <a:t>‹#›</a:t>
            </a:fld>
            <a:endParaRPr kumimoji="1" lang="ja-JP" altLang="en-US"/>
          </a:p>
        </p:txBody>
      </p:sp>
    </p:spTree>
    <p:extLst>
      <p:ext uri="{BB962C8B-B14F-4D97-AF65-F5344CB8AC3E}">
        <p14:creationId xmlns:p14="http://schemas.microsoft.com/office/powerpoint/2010/main" val="59528681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1056" name="タイトル 1"/>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1057" name="テキスト プレースホルダー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1058" name="コンテンツ プレースホルダー 3"/>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1059" name="テキスト プレースホルダー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1060" name="コンテンツ プレースホルダー 5"/>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1061" name="日付プレースホルダー 6"/>
          <p:cNvSpPr>
            <a:spLocks noGrp="1"/>
          </p:cNvSpPr>
          <p:nvPr>
            <p:ph type="dt" sz="half" idx="10"/>
          </p:nvPr>
        </p:nvSpPr>
        <p:spPr/>
        <p:txBody>
          <a:bodyPr/>
          <a:lstStyle/>
          <a:p>
            <a:fld id="{3220FF39-8051-49DF-8057-81D90E157AAD}" type="datetimeFigureOut">
              <a:rPr kumimoji="1" lang="ja-JP" altLang="en-US" smtClean="0"/>
              <a:t>2026/3/9</a:t>
            </a:fld>
            <a:endParaRPr kumimoji="1" lang="ja-JP" altLang="en-US"/>
          </a:p>
        </p:txBody>
      </p:sp>
      <p:sp>
        <p:nvSpPr>
          <p:cNvPr id="1062" name="フッター プレースホルダー 7"/>
          <p:cNvSpPr>
            <a:spLocks noGrp="1"/>
          </p:cNvSpPr>
          <p:nvPr>
            <p:ph type="ftr" sz="quarter" idx="11"/>
          </p:nvPr>
        </p:nvSpPr>
        <p:spPr/>
        <p:txBody>
          <a:bodyPr/>
          <a:lstStyle/>
          <a:p>
            <a:endParaRPr kumimoji="1" lang="ja-JP" altLang="en-US"/>
          </a:p>
        </p:txBody>
      </p:sp>
      <p:sp>
        <p:nvSpPr>
          <p:cNvPr id="1063" name="スライド番号プレースホルダー 8"/>
          <p:cNvSpPr>
            <a:spLocks noGrp="1"/>
          </p:cNvSpPr>
          <p:nvPr>
            <p:ph type="sldNum" sz="quarter" idx="12"/>
          </p:nvPr>
        </p:nvSpPr>
        <p:spPr/>
        <p:txBody>
          <a:bodyPr/>
          <a:lstStyle/>
          <a:p>
            <a:fld id="{EB36742E-2316-49C0-9D12-877EB2A4FF77}" type="slidenum">
              <a:rPr kumimoji="1" lang="ja-JP" altLang="en-US" smtClean="0"/>
              <a:t>‹#›</a:t>
            </a:fld>
            <a:endParaRPr kumimoji="1" lang="ja-JP" altLang="en-US"/>
          </a:p>
        </p:txBody>
      </p:sp>
    </p:spTree>
    <p:extLst>
      <p:ext uri="{BB962C8B-B14F-4D97-AF65-F5344CB8AC3E}">
        <p14:creationId xmlns:p14="http://schemas.microsoft.com/office/powerpoint/2010/main" val="61183635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1065" name="タイトル 1"/>
          <p:cNvSpPr>
            <a:spLocks noGrp="1"/>
          </p:cNvSpPr>
          <p:nvPr>
            <p:ph type="title"/>
          </p:nvPr>
        </p:nvSpPr>
        <p:spPr/>
        <p:txBody>
          <a:bodyPr/>
          <a:lstStyle/>
          <a:p>
            <a:r>
              <a:rPr kumimoji="1" lang="ja-JP" altLang="en-US"/>
              <a:t>マスター タイトルの書式設定</a:t>
            </a:r>
          </a:p>
        </p:txBody>
      </p:sp>
      <p:sp>
        <p:nvSpPr>
          <p:cNvPr id="1066" name="日付プレースホルダー 2"/>
          <p:cNvSpPr>
            <a:spLocks noGrp="1"/>
          </p:cNvSpPr>
          <p:nvPr>
            <p:ph type="dt" sz="half" idx="10"/>
          </p:nvPr>
        </p:nvSpPr>
        <p:spPr/>
        <p:txBody>
          <a:bodyPr/>
          <a:lstStyle/>
          <a:p>
            <a:fld id="{3220FF39-8051-49DF-8057-81D90E157AAD}" type="datetimeFigureOut">
              <a:rPr kumimoji="1" lang="ja-JP" altLang="en-US" smtClean="0"/>
              <a:t>2026/3/9</a:t>
            </a:fld>
            <a:endParaRPr kumimoji="1" lang="ja-JP" altLang="en-US"/>
          </a:p>
        </p:txBody>
      </p:sp>
      <p:sp>
        <p:nvSpPr>
          <p:cNvPr id="1067" name="フッター プレースホルダー 3"/>
          <p:cNvSpPr>
            <a:spLocks noGrp="1"/>
          </p:cNvSpPr>
          <p:nvPr>
            <p:ph type="ftr" sz="quarter" idx="11"/>
          </p:nvPr>
        </p:nvSpPr>
        <p:spPr/>
        <p:txBody>
          <a:bodyPr/>
          <a:lstStyle/>
          <a:p>
            <a:endParaRPr kumimoji="1" lang="ja-JP" altLang="en-US"/>
          </a:p>
        </p:txBody>
      </p:sp>
      <p:sp>
        <p:nvSpPr>
          <p:cNvPr id="1068" name="スライド番号プレースホルダー 4"/>
          <p:cNvSpPr>
            <a:spLocks noGrp="1"/>
          </p:cNvSpPr>
          <p:nvPr>
            <p:ph type="sldNum" sz="quarter" idx="12"/>
          </p:nvPr>
        </p:nvSpPr>
        <p:spPr/>
        <p:txBody>
          <a:bodyPr/>
          <a:lstStyle/>
          <a:p>
            <a:fld id="{EB36742E-2316-49C0-9D12-877EB2A4FF77}" type="slidenum">
              <a:rPr kumimoji="1" lang="ja-JP" altLang="en-US" smtClean="0"/>
              <a:t>‹#›</a:t>
            </a:fld>
            <a:endParaRPr kumimoji="1" lang="ja-JP" altLang="en-US"/>
          </a:p>
        </p:txBody>
      </p:sp>
    </p:spTree>
    <p:extLst>
      <p:ext uri="{BB962C8B-B14F-4D97-AF65-F5344CB8AC3E}">
        <p14:creationId xmlns:p14="http://schemas.microsoft.com/office/powerpoint/2010/main" val="3059591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1070" name="日付プレースホルダー 1"/>
          <p:cNvSpPr>
            <a:spLocks noGrp="1"/>
          </p:cNvSpPr>
          <p:nvPr>
            <p:ph type="dt" sz="half" idx="10"/>
          </p:nvPr>
        </p:nvSpPr>
        <p:spPr/>
        <p:txBody>
          <a:bodyPr/>
          <a:lstStyle/>
          <a:p>
            <a:fld id="{3220FF39-8051-49DF-8057-81D90E157AAD}" type="datetimeFigureOut">
              <a:rPr kumimoji="1" lang="ja-JP" altLang="en-US" smtClean="0"/>
              <a:t>2026/3/9</a:t>
            </a:fld>
            <a:endParaRPr kumimoji="1" lang="ja-JP" altLang="en-US"/>
          </a:p>
        </p:txBody>
      </p:sp>
      <p:sp>
        <p:nvSpPr>
          <p:cNvPr id="1071" name="フッター プレースホルダー 2"/>
          <p:cNvSpPr>
            <a:spLocks noGrp="1"/>
          </p:cNvSpPr>
          <p:nvPr>
            <p:ph type="ftr" sz="quarter" idx="11"/>
          </p:nvPr>
        </p:nvSpPr>
        <p:spPr/>
        <p:txBody>
          <a:bodyPr/>
          <a:lstStyle/>
          <a:p>
            <a:endParaRPr kumimoji="1" lang="ja-JP" altLang="en-US"/>
          </a:p>
        </p:txBody>
      </p:sp>
      <p:sp>
        <p:nvSpPr>
          <p:cNvPr id="1072" name="スライド番号プレースホルダー 3"/>
          <p:cNvSpPr>
            <a:spLocks noGrp="1"/>
          </p:cNvSpPr>
          <p:nvPr>
            <p:ph type="sldNum" sz="quarter" idx="12"/>
          </p:nvPr>
        </p:nvSpPr>
        <p:spPr/>
        <p:txBody>
          <a:bodyPr/>
          <a:lstStyle/>
          <a:p>
            <a:fld id="{EB36742E-2316-49C0-9D12-877EB2A4FF77}" type="slidenum">
              <a:rPr kumimoji="1" lang="ja-JP" altLang="en-US" smtClean="0"/>
              <a:t>‹#›</a:t>
            </a:fld>
            <a:endParaRPr kumimoji="1" lang="ja-JP" altLang="en-US"/>
          </a:p>
        </p:txBody>
      </p:sp>
    </p:spTree>
    <p:extLst>
      <p:ext uri="{BB962C8B-B14F-4D97-AF65-F5344CB8AC3E}">
        <p14:creationId xmlns:p14="http://schemas.microsoft.com/office/powerpoint/2010/main" val="24677145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1074" name="タイトル 1"/>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1075" name="コンテンツ プレースホルダー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1076" name="テキスト プレースホルダー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1077" name="日付プレースホルダー 4"/>
          <p:cNvSpPr>
            <a:spLocks noGrp="1"/>
          </p:cNvSpPr>
          <p:nvPr>
            <p:ph type="dt" sz="half" idx="10"/>
          </p:nvPr>
        </p:nvSpPr>
        <p:spPr/>
        <p:txBody>
          <a:bodyPr/>
          <a:lstStyle/>
          <a:p>
            <a:fld id="{3220FF39-8051-49DF-8057-81D90E157AAD}" type="datetimeFigureOut">
              <a:rPr kumimoji="1" lang="ja-JP" altLang="en-US" smtClean="0"/>
              <a:t>2026/3/9</a:t>
            </a:fld>
            <a:endParaRPr kumimoji="1" lang="ja-JP" altLang="en-US"/>
          </a:p>
        </p:txBody>
      </p:sp>
      <p:sp>
        <p:nvSpPr>
          <p:cNvPr id="1078" name="フッター プレースホルダー 5"/>
          <p:cNvSpPr>
            <a:spLocks noGrp="1"/>
          </p:cNvSpPr>
          <p:nvPr>
            <p:ph type="ftr" sz="quarter" idx="11"/>
          </p:nvPr>
        </p:nvSpPr>
        <p:spPr/>
        <p:txBody>
          <a:bodyPr/>
          <a:lstStyle/>
          <a:p>
            <a:endParaRPr kumimoji="1" lang="ja-JP" altLang="en-US"/>
          </a:p>
        </p:txBody>
      </p:sp>
      <p:sp>
        <p:nvSpPr>
          <p:cNvPr id="1079" name="スライド番号プレースホルダー 6"/>
          <p:cNvSpPr>
            <a:spLocks noGrp="1"/>
          </p:cNvSpPr>
          <p:nvPr>
            <p:ph type="sldNum" sz="quarter" idx="12"/>
          </p:nvPr>
        </p:nvSpPr>
        <p:spPr/>
        <p:txBody>
          <a:bodyPr/>
          <a:lstStyle/>
          <a:p>
            <a:fld id="{EB36742E-2316-49C0-9D12-877EB2A4FF77}" type="slidenum">
              <a:rPr kumimoji="1" lang="ja-JP" altLang="en-US" smtClean="0"/>
              <a:t>‹#›</a:t>
            </a:fld>
            <a:endParaRPr kumimoji="1" lang="ja-JP" altLang="en-US"/>
          </a:p>
        </p:txBody>
      </p:sp>
    </p:spTree>
    <p:extLst>
      <p:ext uri="{BB962C8B-B14F-4D97-AF65-F5344CB8AC3E}">
        <p14:creationId xmlns:p14="http://schemas.microsoft.com/office/powerpoint/2010/main" val="30110645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1081" name="タイトル 1"/>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1082" name="図プレースホルダー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1083" name="テキスト プレースホルダー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1084" name="日付プレースホルダー 4"/>
          <p:cNvSpPr>
            <a:spLocks noGrp="1"/>
          </p:cNvSpPr>
          <p:nvPr>
            <p:ph type="dt" sz="half" idx="10"/>
          </p:nvPr>
        </p:nvSpPr>
        <p:spPr/>
        <p:txBody>
          <a:bodyPr/>
          <a:lstStyle/>
          <a:p>
            <a:fld id="{3220FF39-8051-49DF-8057-81D90E157AAD}" type="datetimeFigureOut">
              <a:rPr kumimoji="1" lang="ja-JP" altLang="en-US" smtClean="0"/>
              <a:t>2026/3/9</a:t>
            </a:fld>
            <a:endParaRPr kumimoji="1" lang="ja-JP" altLang="en-US"/>
          </a:p>
        </p:txBody>
      </p:sp>
      <p:sp>
        <p:nvSpPr>
          <p:cNvPr id="1085" name="フッター プレースホルダー 5"/>
          <p:cNvSpPr>
            <a:spLocks noGrp="1"/>
          </p:cNvSpPr>
          <p:nvPr>
            <p:ph type="ftr" sz="quarter" idx="11"/>
          </p:nvPr>
        </p:nvSpPr>
        <p:spPr/>
        <p:txBody>
          <a:bodyPr/>
          <a:lstStyle/>
          <a:p>
            <a:endParaRPr kumimoji="1" lang="ja-JP" altLang="en-US"/>
          </a:p>
        </p:txBody>
      </p:sp>
      <p:sp>
        <p:nvSpPr>
          <p:cNvPr id="1086" name="スライド番号プレースホルダー 6"/>
          <p:cNvSpPr>
            <a:spLocks noGrp="1"/>
          </p:cNvSpPr>
          <p:nvPr>
            <p:ph type="sldNum" sz="quarter" idx="12"/>
          </p:nvPr>
        </p:nvSpPr>
        <p:spPr/>
        <p:txBody>
          <a:bodyPr/>
          <a:lstStyle/>
          <a:p>
            <a:fld id="{EB36742E-2316-49C0-9D12-877EB2A4FF77}" type="slidenum">
              <a:rPr kumimoji="1" lang="ja-JP" altLang="en-US" smtClean="0"/>
              <a:t>‹#›</a:t>
            </a:fld>
            <a:endParaRPr kumimoji="1" lang="ja-JP" altLang="en-US"/>
          </a:p>
        </p:txBody>
      </p:sp>
    </p:spTree>
    <p:extLst>
      <p:ext uri="{BB962C8B-B14F-4D97-AF65-F5344CB8AC3E}">
        <p14:creationId xmlns:p14="http://schemas.microsoft.com/office/powerpoint/2010/main" val="842714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5" name="タイトル プレースホルダー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1026" name="テキスト プレースホルダー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1027" name="日付プレースホルダー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220FF39-8051-49DF-8057-81D90E157AAD}" type="datetimeFigureOut">
              <a:rPr kumimoji="1" lang="ja-JP" altLang="en-US" smtClean="0"/>
              <a:t>2026/3/9</a:t>
            </a:fld>
            <a:endParaRPr kumimoji="1" lang="ja-JP" altLang="en-US"/>
          </a:p>
        </p:txBody>
      </p:sp>
      <p:sp>
        <p:nvSpPr>
          <p:cNvPr id="1028" name="フッター プレースホルダー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1029" name="スライド番号プレースホルダー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B36742E-2316-49C0-9D12-877EB2A4FF77}" type="slidenum">
              <a:rPr kumimoji="1" lang="ja-JP" altLang="en-US" smtClean="0"/>
              <a:t>‹#›</a:t>
            </a:fld>
            <a:endParaRPr kumimoji="1" lang="ja-JP" altLang="en-US"/>
          </a:p>
        </p:txBody>
      </p:sp>
    </p:spTree>
    <p:extLst>
      <p:ext uri="{BB962C8B-B14F-4D97-AF65-F5344CB8AC3E}">
        <p14:creationId xmlns:p14="http://schemas.microsoft.com/office/powerpoint/2010/main" val="135665744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hyperlink" Target="mailto:newfoods@ric-shizuoka.or.jp" TargetMode="Externa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7" name="タイトル 1"/>
          <p:cNvSpPr>
            <a:spLocks noGrp="1"/>
          </p:cNvSpPr>
          <p:nvPr>
            <p:ph type="ctrTitle"/>
          </p:nvPr>
        </p:nvSpPr>
        <p:spPr>
          <a:xfrm>
            <a:off x="567267" y="694267"/>
            <a:ext cx="10828866" cy="5156200"/>
          </a:xfrm>
        </p:spPr>
        <p:txBody>
          <a:bodyPr anchor="ctr" anchorCtr="0">
            <a:normAutofit/>
          </a:bodyPr>
          <a:lstStyle/>
          <a:p>
            <a:r>
              <a:rPr lang="ja-JP" altLang="en-US" sz="4400" dirty="0">
                <a:latin typeface="HG丸ｺﾞｼｯｸM-PRO" panose="020F0600000000000000" pitchFamily="50" charset="-128"/>
                <a:ea typeface="HG丸ｺﾞｼｯｸM-PRO" panose="020F0600000000000000" pitchFamily="50" charset="-128"/>
              </a:rPr>
              <a:t>公益財団法人　静岡県産業振興財団</a:t>
            </a:r>
            <a:br>
              <a:rPr lang="en-US" altLang="ja-JP" sz="4400" dirty="0">
                <a:latin typeface="HG丸ｺﾞｼｯｸM-PRO" panose="020F0600000000000000" pitchFamily="50" charset="-128"/>
                <a:ea typeface="HG丸ｺﾞｼｯｸM-PRO" panose="020F0600000000000000" pitchFamily="50" charset="-128"/>
              </a:rPr>
            </a:br>
            <a:r>
              <a:rPr lang="ja-JP" altLang="en-US" sz="4400" dirty="0">
                <a:latin typeface="HG丸ｺﾞｼｯｸM-PRO" panose="020F0600000000000000" pitchFamily="50" charset="-128"/>
                <a:ea typeface="HG丸ｺﾞｼｯｸM-PRO" panose="020F0600000000000000" pitchFamily="50" charset="-128"/>
              </a:rPr>
              <a:t>ウェルネス・フーズ産業支援センター</a:t>
            </a:r>
            <a:br>
              <a:rPr lang="en-US" altLang="ja-JP" sz="4400" dirty="0">
                <a:latin typeface="HG丸ｺﾞｼｯｸM-PRO" panose="020F0600000000000000" pitchFamily="50" charset="-128"/>
                <a:ea typeface="HG丸ｺﾞｼｯｸM-PRO" panose="020F0600000000000000" pitchFamily="50" charset="-128"/>
              </a:rPr>
            </a:br>
            <a:br>
              <a:rPr lang="en-US" altLang="ja-JP" sz="4400" dirty="0">
                <a:latin typeface="HG丸ｺﾞｼｯｸM-PRO" panose="020F0600000000000000" pitchFamily="50" charset="-128"/>
                <a:ea typeface="HG丸ｺﾞｼｯｸM-PRO" panose="020F0600000000000000" pitchFamily="50" charset="-128"/>
              </a:rPr>
            </a:br>
            <a:r>
              <a:rPr lang="ja-JP" altLang="en-US" sz="4400" dirty="0">
                <a:latin typeface="HG丸ｺﾞｼｯｸM-PRO" panose="020F0600000000000000" pitchFamily="50" charset="-128"/>
                <a:ea typeface="HG丸ｺﾞｼｯｸM-PRO" panose="020F0600000000000000" pitchFamily="50" charset="-128"/>
              </a:rPr>
              <a:t>資金使途基準の見直しについて</a:t>
            </a:r>
            <a:br>
              <a:rPr lang="en-US" altLang="ja-JP" sz="4400" dirty="0">
                <a:latin typeface="HG丸ｺﾞｼｯｸM-PRO" panose="020F0600000000000000" pitchFamily="50" charset="-128"/>
                <a:ea typeface="HG丸ｺﾞｼｯｸM-PRO" panose="020F0600000000000000" pitchFamily="50" charset="-128"/>
              </a:rPr>
            </a:br>
            <a:br>
              <a:rPr lang="en-US" altLang="ja-JP" sz="4400" dirty="0">
                <a:latin typeface="HG丸ｺﾞｼｯｸM-PRO" panose="020F0600000000000000" pitchFamily="50" charset="-128"/>
                <a:ea typeface="HG丸ｺﾞｼｯｸM-PRO" panose="020F0600000000000000" pitchFamily="50" charset="-128"/>
              </a:rPr>
            </a:br>
            <a:r>
              <a:rPr lang="ja-JP" altLang="en-US" sz="4400" dirty="0">
                <a:latin typeface="HG丸ｺﾞｼｯｸM-PRO" panose="020F0600000000000000" pitchFamily="50" charset="-128"/>
                <a:ea typeface="HG丸ｺﾞｼｯｸM-PRO" panose="020F0600000000000000" pitchFamily="50" charset="-128"/>
              </a:rPr>
              <a:t>令和８年３月</a:t>
            </a:r>
            <a:r>
              <a:rPr lang="en-US" altLang="ja-JP" sz="4400" dirty="0">
                <a:latin typeface="HG丸ｺﾞｼｯｸM-PRO" panose="020F0600000000000000" pitchFamily="50" charset="-128"/>
                <a:ea typeface="HG丸ｺﾞｼｯｸM-PRO" panose="020F0600000000000000" pitchFamily="50" charset="-128"/>
              </a:rPr>
              <a:t>1９</a:t>
            </a:r>
            <a:r>
              <a:rPr lang="ja-JP" altLang="en-US" sz="4400" dirty="0">
                <a:latin typeface="HG丸ｺﾞｼｯｸM-PRO" panose="020F0600000000000000" pitchFamily="50" charset="-128"/>
                <a:ea typeface="HG丸ｺﾞｼｯｸM-PRO" panose="020F0600000000000000" pitchFamily="50" charset="-128"/>
              </a:rPr>
              <a:t>日（木）</a:t>
            </a:r>
            <a:endParaRPr kumimoji="1" lang="ja-JP" altLang="en-US" sz="4400" dirty="0">
              <a:latin typeface="HG丸ｺﾞｼｯｸM-PRO" panose="020F0600000000000000" pitchFamily="50" charset="-128"/>
              <a:ea typeface="HG丸ｺﾞｼｯｸM-PRO" panose="020F0600000000000000" pitchFamily="50" charset="-128"/>
            </a:endParaRPr>
          </a:p>
        </p:txBody>
      </p:sp>
    </p:spTree>
    <p:extLst>
      <p:ext uri="{BB962C8B-B14F-4D97-AF65-F5344CB8AC3E}">
        <p14:creationId xmlns:p14="http://schemas.microsoft.com/office/powerpoint/2010/main" val="354764757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80" name="タイトル 1"/>
          <p:cNvSpPr>
            <a:spLocks noGrp="1"/>
          </p:cNvSpPr>
          <p:nvPr>
            <p:ph type="ctrTitle"/>
          </p:nvPr>
        </p:nvSpPr>
        <p:spPr>
          <a:xfrm>
            <a:off x="-377437" y="142063"/>
            <a:ext cx="7023770" cy="728133"/>
          </a:xfrm>
        </p:spPr>
        <p:txBody>
          <a:bodyPr lIns="72000" tIns="36000" rIns="72000" bIns="36000" anchor="t" anchorCtr="0">
            <a:normAutofit fontScale="90000"/>
          </a:bodyPr>
          <a:lstStyle/>
          <a:p>
            <a:r>
              <a:rPr lang="en-US" altLang="ja-JP" sz="4000" dirty="0">
                <a:latin typeface="HG丸ｺﾞｼｯｸM-PRO" panose="020F0600000000000000" pitchFamily="50" charset="-128"/>
                <a:ea typeface="HG丸ｺﾞｼｯｸM-PRO" panose="020F0600000000000000" pitchFamily="50" charset="-128"/>
              </a:rPr>
              <a:t>【</a:t>
            </a:r>
            <a:r>
              <a:rPr kumimoji="1" lang="ja-JP" altLang="en-US" sz="4000" dirty="0">
                <a:latin typeface="HG丸ｺﾞｼｯｸM-PRO" panose="020F0600000000000000" pitchFamily="50" charset="-128"/>
                <a:ea typeface="HG丸ｺﾞｼｯｸM-PRO" panose="020F0600000000000000" pitchFamily="50" charset="-128"/>
              </a:rPr>
              <a:t>資金使途判断表のポイント</a:t>
            </a:r>
            <a:r>
              <a:rPr kumimoji="1" lang="en-US" altLang="ja-JP" sz="4000" dirty="0">
                <a:latin typeface="HG丸ｺﾞｼｯｸM-PRO" panose="020F0600000000000000" pitchFamily="50" charset="-128"/>
                <a:ea typeface="HG丸ｺﾞｼｯｸM-PRO" panose="020F0600000000000000" pitchFamily="50" charset="-128"/>
              </a:rPr>
              <a:t>】</a:t>
            </a:r>
            <a:endParaRPr kumimoji="1" lang="ja-JP" altLang="en-US" sz="4000" dirty="0">
              <a:latin typeface="HG丸ｺﾞｼｯｸM-PRO" panose="020F0600000000000000" pitchFamily="50" charset="-128"/>
              <a:ea typeface="HG丸ｺﾞｼｯｸM-PRO" panose="020F0600000000000000" pitchFamily="50" charset="-128"/>
            </a:endParaRPr>
          </a:p>
        </p:txBody>
      </p:sp>
      <p:sp>
        <p:nvSpPr>
          <p:cNvPr id="1181" name="タイトル 1"/>
          <p:cNvSpPr txBox="1"/>
          <p:nvPr/>
        </p:nvSpPr>
        <p:spPr>
          <a:xfrm>
            <a:off x="710469" y="1442630"/>
            <a:ext cx="10499398" cy="4932770"/>
          </a:xfrm>
          <a:prstGeom prst="rect">
            <a:avLst/>
          </a:prstGeom>
        </p:spPr>
        <p:txBody>
          <a:bodyPr vert="horz" lIns="72000" tIns="36000" rIns="72000" bIns="36000" rtlCol="0" anchor="t" anchorCtr="0">
            <a:normAutofit lnSpcReduction="10000"/>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pPr algn="l"/>
            <a:r>
              <a:rPr lang="ja-JP" altLang="en-US" sz="3600" dirty="0">
                <a:latin typeface="+mn-ea"/>
                <a:ea typeface="+mn-ea"/>
              </a:rPr>
              <a:t>・新規性、優位性</a:t>
            </a:r>
            <a:endParaRPr lang="en-US" altLang="ja-JP" sz="3600" dirty="0">
              <a:latin typeface="+mn-ea"/>
              <a:ea typeface="+mn-ea"/>
            </a:endParaRPr>
          </a:p>
          <a:p>
            <a:pPr algn="l"/>
            <a:endParaRPr lang="en-US" altLang="ja-JP" sz="3600" dirty="0">
              <a:latin typeface="+mn-ea"/>
              <a:ea typeface="+mn-ea"/>
            </a:endParaRPr>
          </a:p>
          <a:p>
            <a:pPr algn="l"/>
            <a:r>
              <a:rPr lang="ja-JP" altLang="en-US" sz="3600" dirty="0">
                <a:latin typeface="+mn-ea"/>
                <a:ea typeface="+mn-ea"/>
              </a:rPr>
              <a:t>・品質</a:t>
            </a:r>
            <a:endParaRPr lang="en-US" altLang="ja-JP" sz="3600" dirty="0">
              <a:latin typeface="+mn-ea"/>
              <a:ea typeface="+mn-ea"/>
            </a:endParaRPr>
          </a:p>
          <a:p>
            <a:pPr algn="l"/>
            <a:endParaRPr lang="en-US" altLang="ja-JP" sz="3600" dirty="0">
              <a:latin typeface="+mn-ea"/>
              <a:ea typeface="+mn-ea"/>
            </a:endParaRPr>
          </a:p>
          <a:p>
            <a:pPr algn="l"/>
            <a:r>
              <a:rPr lang="ja-JP" altLang="en-US" sz="3600" dirty="0">
                <a:latin typeface="+mn-ea"/>
                <a:ea typeface="+mn-ea"/>
              </a:rPr>
              <a:t>・市場競争力</a:t>
            </a:r>
            <a:endParaRPr lang="en-US" altLang="ja-JP" sz="3600" dirty="0">
              <a:latin typeface="+mn-ea"/>
              <a:ea typeface="+mn-ea"/>
            </a:endParaRPr>
          </a:p>
          <a:p>
            <a:pPr algn="l"/>
            <a:endParaRPr lang="en-US" altLang="ja-JP" sz="3600" dirty="0">
              <a:latin typeface="+mn-ea"/>
              <a:ea typeface="+mn-ea"/>
            </a:endParaRPr>
          </a:p>
          <a:p>
            <a:pPr algn="l"/>
            <a:r>
              <a:rPr lang="ja-JP" altLang="en-US" sz="3600" dirty="0">
                <a:latin typeface="+mn-ea"/>
                <a:ea typeface="+mn-ea"/>
              </a:rPr>
              <a:t>・製造又は提供技術</a:t>
            </a:r>
            <a:endParaRPr lang="en-US" altLang="ja-JP" sz="3600" dirty="0">
              <a:latin typeface="+mn-ea"/>
              <a:ea typeface="+mn-ea"/>
            </a:endParaRPr>
          </a:p>
          <a:p>
            <a:pPr algn="l"/>
            <a:endParaRPr lang="en-US" altLang="ja-JP" sz="3600" dirty="0">
              <a:latin typeface="+mn-ea"/>
              <a:ea typeface="+mn-ea"/>
            </a:endParaRPr>
          </a:p>
          <a:p>
            <a:pPr algn="l"/>
            <a:r>
              <a:rPr lang="ja-JP" altLang="en-US" sz="3600" dirty="0">
                <a:latin typeface="+mn-ea"/>
                <a:ea typeface="+mn-ea"/>
              </a:rPr>
              <a:t>・客観的評価（分析結果、特許、受賞歴等）</a:t>
            </a:r>
            <a:endParaRPr lang="en-US" altLang="ja-JP" sz="3600" dirty="0">
              <a:latin typeface="+mn-ea"/>
              <a:ea typeface="+mn-ea"/>
            </a:endParaRPr>
          </a:p>
          <a:p>
            <a:pPr algn="l"/>
            <a:endParaRPr lang="en-US" altLang="ja-JP" sz="3600" dirty="0">
              <a:latin typeface="+mn-ea"/>
              <a:ea typeface="+mn-ea"/>
            </a:endParaRPr>
          </a:p>
          <a:p>
            <a:pPr algn="l"/>
            <a:r>
              <a:rPr lang="ja-JP" altLang="en-US" sz="3600" dirty="0">
                <a:latin typeface="+mn-ea"/>
                <a:ea typeface="+mn-ea"/>
              </a:rPr>
              <a:t>・その他差別化等要素と判断できるもの</a:t>
            </a:r>
            <a:endParaRPr lang="en-US" altLang="ja-JP" sz="3600" dirty="0">
              <a:latin typeface="+mn-ea"/>
              <a:ea typeface="+mn-ea"/>
            </a:endParaRPr>
          </a:p>
          <a:p>
            <a:pPr algn="l"/>
            <a:endParaRPr lang="en-US" altLang="ja-JP" sz="2800" dirty="0">
              <a:latin typeface="+mn-ea"/>
              <a:ea typeface="+mn-ea"/>
            </a:endParaRPr>
          </a:p>
        </p:txBody>
      </p:sp>
      <p:sp>
        <p:nvSpPr>
          <p:cNvPr id="1182" name="タイトル 1"/>
          <p:cNvSpPr txBox="1"/>
          <p:nvPr/>
        </p:nvSpPr>
        <p:spPr>
          <a:xfrm>
            <a:off x="213156" y="824562"/>
            <a:ext cx="3417547" cy="508002"/>
          </a:xfrm>
          <a:prstGeom prst="rect">
            <a:avLst/>
          </a:prstGeom>
        </p:spPr>
        <p:txBody>
          <a:bodyPr vert="horz" lIns="72000" tIns="36000" rIns="72000" bIns="36000" rtlCol="0" anchor="t" anchorCtr="0">
            <a:normAutofit lnSpcReduction="10000"/>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pPr algn="l"/>
            <a:r>
              <a:rPr lang="ja-JP" altLang="en-US" sz="3200" dirty="0">
                <a:latin typeface="HG丸ｺﾞｼｯｸM-PRO" panose="020F0600000000000000" pitchFamily="50" charset="-128"/>
                <a:ea typeface="HG丸ｺﾞｼｯｸM-PRO" panose="020F0600000000000000" pitchFamily="50" charset="-128"/>
              </a:rPr>
              <a:t>①差別化等要素</a:t>
            </a:r>
            <a:endParaRPr lang="en-US" altLang="ja-JP" sz="3200" dirty="0">
              <a:solidFill>
                <a:srgbClr val="FF0000"/>
              </a:solidFill>
              <a:latin typeface="HG丸ｺﾞｼｯｸM-PRO" panose="020F0600000000000000" pitchFamily="50" charset="-128"/>
              <a:ea typeface="HG丸ｺﾞｼｯｸM-PRO" panose="020F0600000000000000" pitchFamily="50" charset="-128"/>
            </a:endParaRPr>
          </a:p>
        </p:txBody>
      </p:sp>
    </p:spTree>
    <p:extLst>
      <p:ext uri="{BB962C8B-B14F-4D97-AF65-F5344CB8AC3E}">
        <p14:creationId xmlns:p14="http://schemas.microsoft.com/office/powerpoint/2010/main" val="68422728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84" name="タイトル 1"/>
          <p:cNvSpPr>
            <a:spLocks noGrp="1"/>
          </p:cNvSpPr>
          <p:nvPr>
            <p:ph type="ctrTitle"/>
          </p:nvPr>
        </p:nvSpPr>
        <p:spPr>
          <a:xfrm>
            <a:off x="-377437" y="142063"/>
            <a:ext cx="7023770" cy="728133"/>
          </a:xfrm>
        </p:spPr>
        <p:txBody>
          <a:bodyPr lIns="72000" tIns="36000" rIns="72000" bIns="36000" anchor="t" anchorCtr="0">
            <a:normAutofit fontScale="90000"/>
          </a:bodyPr>
          <a:lstStyle/>
          <a:p>
            <a:r>
              <a:rPr lang="en-US" altLang="ja-JP" sz="4000" dirty="0">
                <a:latin typeface="HG丸ｺﾞｼｯｸM-PRO" panose="020F0600000000000000" pitchFamily="50" charset="-128"/>
                <a:ea typeface="HG丸ｺﾞｼｯｸM-PRO" panose="020F0600000000000000" pitchFamily="50" charset="-128"/>
              </a:rPr>
              <a:t>【</a:t>
            </a:r>
            <a:r>
              <a:rPr kumimoji="1" lang="ja-JP" altLang="en-US" sz="4000" dirty="0">
                <a:latin typeface="HG丸ｺﾞｼｯｸM-PRO" panose="020F0600000000000000" pitchFamily="50" charset="-128"/>
                <a:ea typeface="HG丸ｺﾞｼｯｸM-PRO" panose="020F0600000000000000" pitchFamily="50" charset="-128"/>
              </a:rPr>
              <a:t>資金使途判断表のポイント</a:t>
            </a:r>
            <a:r>
              <a:rPr kumimoji="1" lang="en-US" altLang="ja-JP" sz="4000" dirty="0">
                <a:latin typeface="HG丸ｺﾞｼｯｸM-PRO" panose="020F0600000000000000" pitchFamily="50" charset="-128"/>
                <a:ea typeface="HG丸ｺﾞｼｯｸM-PRO" panose="020F0600000000000000" pitchFamily="50" charset="-128"/>
              </a:rPr>
              <a:t>】</a:t>
            </a:r>
            <a:endParaRPr kumimoji="1" lang="ja-JP" altLang="en-US" sz="4000" dirty="0">
              <a:latin typeface="HG丸ｺﾞｼｯｸM-PRO" panose="020F0600000000000000" pitchFamily="50" charset="-128"/>
              <a:ea typeface="HG丸ｺﾞｼｯｸM-PRO" panose="020F0600000000000000" pitchFamily="50" charset="-128"/>
            </a:endParaRPr>
          </a:p>
        </p:txBody>
      </p:sp>
      <p:sp>
        <p:nvSpPr>
          <p:cNvPr id="1185" name="タイトル 1"/>
          <p:cNvSpPr txBox="1"/>
          <p:nvPr/>
        </p:nvSpPr>
        <p:spPr>
          <a:xfrm>
            <a:off x="778203" y="1439334"/>
            <a:ext cx="10499398" cy="5181597"/>
          </a:xfrm>
          <a:prstGeom prst="rect">
            <a:avLst/>
          </a:prstGeom>
        </p:spPr>
        <p:txBody>
          <a:bodyPr vert="horz" lIns="72000" tIns="36000" rIns="72000" bIns="36000" rtlCol="0" anchor="t" anchorCtr="0">
            <a:norm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pPr algn="l"/>
            <a:r>
              <a:rPr lang="ja-JP" altLang="en-US" sz="3200" dirty="0">
                <a:latin typeface="+mn-ea"/>
                <a:ea typeface="+mn-ea"/>
              </a:rPr>
              <a:t>・①で説明した差別化要素が容易に競合他社に模</a:t>
            </a:r>
            <a:endParaRPr lang="en-US" altLang="ja-JP" sz="3200" dirty="0">
              <a:latin typeface="+mn-ea"/>
              <a:ea typeface="+mn-ea"/>
            </a:endParaRPr>
          </a:p>
          <a:p>
            <a:pPr algn="l"/>
            <a:r>
              <a:rPr lang="ja-JP" altLang="en-US" sz="3200" dirty="0">
                <a:latin typeface="+mn-ea"/>
                <a:ea typeface="+mn-ea"/>
              </a:rPr>
              <a:t>　倣されないかを確認する要素</a:t>
            </a:r>
            <a:endParaRPr lang="en-US" altLang="ja-JP" sz="3200" dirty="0">
              <a:latin typeface="+mn-ea"/>
              <a:ea typeface="+mn-ea"/>
            </a:endParaRPr>
          </a:p>
          <a:p>
            <a:pPr algn="l"/>
            <a:endParaRPr lang="en-US" altLang="ja-JP" sz="3200" dirty="0">
              <a:latin typeface="+mn-ea"/>
              <a:ea typeface="+mn-ea"/>
            </a:endParaRPr>
          </a:p>
          <a:p>
            <a:pPr algn="l"/>
            <a:r>
              <a:rPr lang="ja-JP" altLang="en-US" sz="3200" dirty="0">
                <a:latin typeface="+mn-ea"/>
                <a:ea typeface="+mn-ea"/>
              </a:rPr>
              <a:t>（例）市場にない（新規性）の製品を開発しても、</a:t>
            </a:r>
            <a:endParaRPr lang="en-US" altLang="ja-JP" sz="3200" dirty="0">
              <a:latin typeface="+mn-ea"/>
              <a:ea typeface="+mn-ea"/>
            </a:endParaRPr>
          </a:p>
          <a:p>
            <a:pPr algn="l"/>
            <a:r>
              <a:rPr lang="ja-JP" altLang="en-US" sz="3200" dirty="0">
                <a:latin typeface="+mn-ea"/>
                <a:ea typeface="+mn-ea"/>
              </a:rPr>
              <a:t>　　　それが容易に模倣される場合は真に新規性</a:t>
            </a:r>
            <a:endParaRPr lang="en-US" altLang="ja-JP" sz="3200" dirty="0">
              <a:latin typeface="+mn-ea"/>
              <a:ea typeface="+mn-ea"/>
            </a:endParaRPr>
          </a:p>
          <a:p>
            <a:pPr algn="l"/>
            <a:r>
              <a:rPr lang="ja-JP" altLang="en-US" sz="3200" dirty="0">
                <a:latin typeface="+mn-ea"/>
                <a:ea typeface="+mn-ea"/>
              </a:rPr>
              <a:t>　　　（差別化）があるとは言えない</a:t>
            </a:r>
            <a:endParaRPr lang="en-US" altLang="ja-JP" sz="3200" dirty="0">
              <a:latin typeface="+mn-ea"/>
              <a:ea typeface="+mn-ea"/>
            </a:endParaRPr>
          </a:p>
          <a:p>
            <a:pPr algn="l"/>
            <a:endParaRPr lang="en-US" altLang="ja-JP" sz="3200" dirty="0">
              <a:latin typeface="+mn-ea"/>
              <a:ea typeface="+mn-ea"/>
            </a:endParaRPr>
          </a:p>
          <a:p>
            <a:pPr algn="l"/>
            <a:r>
              <a:rPr lang="ja-JP" altLang="en-US" sz="3200" dirty="0">
                <a:latin typeface="+mn-ea"/>
                <a:ea typeface="+mn-ea"/>
              </a:rPr>
              <a:t>　　→</a:t>
            </a:r>
            <a:r>
              <a:rPr lang="ja-JP" altLang="en-US" sz="3200" dirty="0">
                <a:solidFill>
                  <a:srgbClr val="FF0000"/>
                </a:solidFill>
                <a:latin typeface="+mn-ea"/>
                <a:ea typeface="+mn-ea"/>
              </a:rPr>
              <a:t>独自の製造技術や特許等、独自性の補足が必要</a:t>
            </a:r>
            <a:endParaRPr lang="en-US" altLang="ja-JP" sz="3200" dirty="0">
              <a:solidFill>
                <a:srgbClr val="FF0000"/>
              </a:solidFill>
              <a:latin typeface="+mn-ea"/>
              <a:ea typeface="+mn-ea"/>
            </a:endParaRPr>
          </a:p>
          <a:p>
            <a:pPr algn="l"/>
            <a:r>
              <a:rPr lang="ja-JP" altLang="en-US" sz="3200" dirty="0">
                <a:latin typeface="+mn-ea"/>
                <a:ea typeface="+mn-ea"/>
              </a:rPr>
              <a:t>　　（①の説明で既に独自性も担保されている場合</a:t>
            </a:r>
            <a:endParaRPr lang="en-US" altLang="ja-JP" sz="3200" dirty="0">
              <a:latin typeface="+mn-ea"/>
              <a:ea typeface="+mn-ea"/>
            </a:endParaRPr>
          </a:p>
          <a:p>
            <a:pPr algn="l"/>
            <a:r>
              <a:rPr lang="ja-JP" altLang="en-US" sz="3200" dirty="0">
                <a:latin typeface="+mn-ea"/>
                <a:ea typeface="+mn-ea"/>
              </a:rPr>
              <a:t>　　　は記載不要）</a:t>
            </a:r>
            <a:endParaRPr lang="en-US" altLang="ja-JP" sz="3200" dirty="0">
              <a:latin typeface="+mn-ea"/>
              <a:ea typeface="+mn-ea"/>
            </a:endParaRPr>
          </a:p>
        </p:txBody>
      </p:sp>
      <p:sp>
        <p:nvSpPr>
          <p:cNvPr id="1186" name="タイトル 1"/>
          <p:cNvSpPr txBox="1"/>
          <p:nvPr/>
        </p:nvSpPr>
        <p:spPr>
          <a:xfrm>
            <a:off x="210936" y="824562"/>
            <a:ext cx="7239731" cy="728132"/>
          </a:xfrm>
          <a:prstGeom prst="rect">
            <a:avLst/>
          </a:prstGeom>
        </p:spPr>
        <p:txBody>
          <a:bodyPr vert="horz" lIns="72000" tIns="36000" rIns="72000" bIns="36000" rtlCol="0" anchor="t" anchorCtr="0">
            <a:normAutofit fontScale="92500"/>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pPr algn="l"/>
            <a:r>
              <a:rPr lang="ja-JP" altLang="en-US" sz="3200" dirty="0">
                <a:latin typeface="HG丸ｺﾞｼｯｸM-PRO" panose="020F0600000000000000" pitchFamily="50" charset="-128"/>
                <a:ea typeface="HG丸ｺﾞｼｯｸM-PRO" panose="020F0600000000000000" pitchFamily="50" charset="-128"/>
              </a:rPr>
              <a:t>②差別化等要素の模倣困難性（独自性）</a:t>
            </a:r>
            <a:endParaRPr lang="en-US" altLang="ja-JP" sz="3200" dirty="0">
              <a:latin typeface="HG丸ｺﾞｼｯｸM-PRO" panose="020F0600000000000000" pitchFamily="50" charset="-128"/>
              <a:ea typeface="HG丸ｺﾞｼｯｸM-PRO" panose="020F0600000000000000" pitchFamily="50" charset="-128"/>
            </a:endParaRPr>
          </a:p>
        </p:txBody>
      </p:sp>
    </p:spTree>
    <p:extLst>
      <p:ext uri="{BB962C8B-B14F-4D97-AF65-F5344CB8AC3E}">
        <p14:creationId xmlns:p14="http://schemas.microsoft.com/office/powerpoint/2010/main" val="77118597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88" name="タイトル 1"/>
          <p:cNvSpPr>
            <a:spLocks noGrp="1"/>
          </p:cNvSpPr>
          <p:nvPr>
            <p:ph type="ctrTitle"/>
          </p:nvPr>
        </p:nvSpPr>
        <p:spPr>
          <a:xfrm>
            <a:off x="-377437" y="142063"/>
            <a:ext cx="7023770" cy="728133"/>
          </a:xfrm>
        </p:spPr>
        <p:txBody>
          <a:bodyPr lIns="72000" tIns="36000" rIns="72000" bIns="36000" anchor="t" anchorCtr="0">
            <a:normAutofit fontScale="90000"/>
          </a:bodyPr>
          <a:lstStyle/>
          <a:p>
            <a:r>
              <a:rPr lang="en-US" altLang="ja-JP" sz="4000" dirty="0">
                <a:latin typeface="HG丸ｺﾞｼｯｸM-PRO" panose="020F0600000000000000" pitchFamily="50" charset="-128"/>
                <a:ea typeface="HG丸ｺﾞｼｯｸM-PRO" panose="020F0600000000000000" pitchFamily="50" charset="-128"/>
              </a:rPr>
              <a:t>【</a:t>
            </a:r>
            <a:r>
              <a:rPr kumimoji="1" lang="ja-JP" altLang="en-US" sz="4000" dirty="0">
                <a:latin typeface="HG丸ｺﾞｼｯｸM-PRO" panose="020F0600000000000000" pitchFamily="50" charset="-128"/>
                <a:ea typeface="HG丸ｺﾞｼｯｸM-PRO" panose="020F0600000000000000" pitchFamily="50" charset="-128"/>
              </a:rPr>
              <a:t>資金使途判断表のポイント</a:t>
            </a:r>
            <a:r>
              <a:rPr kumimoji="1" lang="en-US" altLang="ja-JP" sz="4000" dirty="0">
                <a:latin typeface="HG丸ｺﾞｼｯｸM-PRO" panose="020F0600000000000000" pitchFamily="50" charset="-128"/>
                <a:ea typeface="HG丸ｺﾞｼｯｸM-PRO" panose="020F0600000000000000" pitchFamily="50" charset="-128"/>
              </a:rPr>
              <a:t>】</a:t>
            </a:r>
            <a:endParaRPr kumimoji="1" lang="ja-JP" altLang="en-US" sz="4000" dirty="0">
              <a:latin typeface="HG丸ｺﾞｼｯｸM-PRO" panose="020F0600000000000000" pitchFamily="50" charset="-128"/>
              <a:ea typeface="HG丸ｺﾞｼｯｸM-PRO" panose="020F0600000000000000" pitchFamily="50" charset="-128"/>
            </a:endParaRPr>
          </a:p>
        </p:txBody>
      </p:sp>
      <p:sp>
        <p:nvSpPr>
          <p:cNvPr id="1189" name="タイトル 1"/>
          <p:cNvSpPr txBox="1"/>
          <p:nvPr/>
        </p:nvSpPr>
        <p:spPr>
          <a:xfrm>
            <a:off x="761635" y="1552694"/>
            <a:ext cx="10499398" cy="5058342"/>
          </a:xfrm>
          <a:prstGeom prst="rect">
            <a:avLst/>
          </a:prstGeom>
        </p:spPr>
        <p:txBody>
          <a:bodyPr vert="horz" lIns="72000" tIns="36000" rIns="72000" bIns="36000" rtlCol="0" anchor="t" anchorCtr="0">
            <a:normAutofit lnSpcReduction="10000"/>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pPr algn="l"/>
            <a:r>
              <a:rPr lang="ja-JP" altLang="en-US" sz="3200" dirty="0">
                <a:latin typeface="+mn-ea"/>
                <a:ea typeface="+mn-ea"/>
              </a:rPr>
              <a:t>・①②で記載した内容を</a:t>
            </a:r>
            <a:r>
              <a:rPr lang="ja-JP" altLang="en-US" sz="3200" b="1" u="sng" dirty="0">
                <a:latin typeface="+mn-ea"/>
                <a:ea typeface="+mn-ea"/>
              </a:rPr>
              <a:t>客観的かつ可能な限り定量的（数値比較できる）</a:t>
            </a:r>
            <a:r>
              <a:rPr lang="ja-JP" altLang="en-US" sz="3200" dirty="0">
                <a:latin typeface="+mn-ea"/>
                <a:ea typeface="+mn-ea"/>
              </a:rPr>
              <a:t>に補足する根拠</a:t>
            </a:r>
            <a:endParaRPr lang="en-US" altLang="ja-JP" sz="3200" dirty="0">
              <a:latin typeface="+mn-ea"/>
              <a:ea typeface="+mn-ea"/>
            </a:endParaRPr>
          </a:p>
          <a:p>
            <a:pPr algn="l"/>
            <a:endParaRPr lang="en-US" altLang="ja-JP" sz="3200" dirty="0">
              <a:latin typeface="+mn-ea"/>
              <a:ea typeface="+mn-ea"/>
            </a:endParaRPr>
          </a:p>
          <a:p>
            <a:pPr algn="l"/>
            <a:r>
              <a:rPr lang="ja-JP" altLang="en-US" sz="3200" dirty="0">
                <a:latin typeface="+mn-ea"/>
                <a:ea typeface="+mn-ea"/>
              </a:rPr>
              <a:t>　例１）差別化等要素</a:t>
            </a:r>
            <a:endParaRPr lang="en-US" altLang="ja-JP" sz="3200" dirty="0">
              <a:latin typeface="+mn-ea"/>
              <a:ea typeface="+mn-ea"/>
            </a:endParaRPr>
          </a:p>
          <a:p>
            <a:pPr algn="l"/>
            <a:r>
              <a:rPr lang="ja-JP" altLang="en-US" sz="3200" dirty="0">
                <a:latin typeface="+mn-ea"/>
                <a:ea typeface="+mn-ea"/>
              </a:rPr>
              <a:t>　　「県内類似製品の中で一番〇〇の栄養素が多い」</a:t>
            </a:r>
            <a:endParaRPr lang="en-US" altLang="ja-JP" sz="3200" dirty="0">
              <a:latin typeface="+mn-ea"/>
              <a:ea typeface="+mn-ea"/>
            </a:endParaRPr>
          </a:p>
          <a:p>
            <a:pPr algn="l"/>
            <a:r>
              <a:rPr lang="ja-JP" altLang="en-US" sz="3200" dirty="0">
                <a:latin typeface="+mn-ea"/>
                <a:ea typeface="+mn-ea"/>
              </a:rPr>
              <a:t>　→</a:t>
            </a:r>
            <a:r>
              <a:rPr lang="ja-JP" altLang="en-US" sz="3200" dirty="0">
                <a:solidFill>
                  <a:srgbClr val="FF0000"/>
                </a:solidFill>
                <a:latin typeface="+mn-ea"/>
                <a:ea typeface="+mn-ea"/>
              </a:rPr>
              <a:t>（根拠）当該栄養素の成分表：自社、他社と比較</a:t>
            </a:r>
            <a:endParaRPr lang="en-US" altLang="ja-JP" sz="3200" dirty="0">
              <a:solidFill>
                <a:srgbClr val="FF0000"/>
              </a:solidFill>
              <a:latin typeface="+mn-ea"/>
              <a:ea typeface="+mn-ea"/>
            </a:endParaRPr>
          </a:p>
          <a:p>
            <a:pPr algn="l"/>
            <a:r>
              <a:rPr lang="ja-JP" altLang="en-US" sz="3200" dirty="0">
                <a:solidFill>
                  <a:srgbClr val="FF0000"/>
                </a:solidFill>
                <a:latin typeface="+mn-ea"/>
                <a:ea typeface="+mn-ea"/>
              </a:rPr>
              <a:t>　　　</a:t>
            </a:r>
            <a:r>
              <a:rPr lang="en-US" altLang="ja-JP" sz="2800" dirty="0">
                <a:latin typeface="+mn-ea"/>
                <a:ea typeface="+mn-ea"/>
              </a:rPr>
              <a:t>※</a:t>
            </a:r>
            <a:r>
              <a:rPr lang="ja-JP" altLang="en-US" sz="2800" dirty="0">
                <a:latin typeface="+mn-ea"/>
                <a:ea typeface="+mn-ea"/>
              </a:rPr>
              <a:t>ただし、比較する製品は製品コンセプトや価格帯等　　</a:t>
            </a:r>
            <a:endParaRPr lang="en-US" altLang="ja-JP" sz="2800" dirty="0">
              <a:latin typeface="+mn-ea"/>
              <a:ea typeface="+mn-ea"/>
            </a:endParaRPr>
          </a:p>
          <a:p>
            <a:pPr algn="l"/>
            <a:r>
              <a:rPr lang="ja-JP" altLang="en-US" sz="2800" dirty="0">
                <a:latin typeface="+mn-ea"/>
                <a:ea typeface="+mn-ea"/>
              </a:rPr>
              <a:t>　　　　の条件を揃えること</a:t>
            </a:r>
            <a:endParaRPr lang="en-US" altLang="ja-JP" sz="2800" dirty="0">
              <a:latin typeface="+mn-ea"/>
              <a:ea typeface="+mn-ea"/>
            </a:endParaRPr>
          </a:p>
          <a:p>
            <a:pPr algn="l"/>
            <a:endParaRPr lang="en-US" altLang="ja-JP" sz="3200" dirty="0">
              <a:latin typeface="+mn-ea"/>
              <a:ea typeface="+mn-ea"/>
            </a:endParaRPr>
          </a:p>
          <a:p>
            <a:pPr algn="l"/>
            <a:r>
              <a:rPr lang="ja-JP" altLang="en-US" sz="3200" dirty="0">
                <a:latin typeface="+mn-ea"/>
                <a:ea typeface="+mn-ea"/>
              </a:rPr>
              <a:t>　例２）模倣困難性</a:t>
            </a:r>
            <a:endParaRPr lang="en-US" altLang="ja-JP" sz="3200" dirty="0">
              <a:latin typeface="+mn-ea"/>
              <a:ea typeface="+mn-ea"/>
            </a:endParaRPr>
          </a:p>
          <a:p>
            <a:pPr algn="l"/>
            <a:r>
              <a:rPr lang="ja-JP" altLang="en-US" sz="3200" dirty="0">
                <a:latin typeface="+mn-ea"/>
                <a:ea typeface="+mn-ea"/>
              </a:rPr>
              <a:t>　　　「県内では自社にしか製造できない」</a:t>
            </a:r>
            <a:endParaRPr lang="en-US" altLang="ja-JP" sz="3200" dirty="0">
              <a:latin typeface="+mn-ea"/>
              <a:ea typeface="+mn-ea"/>
            </a:endParaRPr>
          </a:p>
          <a:p>
            <a:pPr algn="l"/>
            <a:r>
              <a:rPr lang="ja-JP" altLang="en-US" sz="3200" dirty="0">
                <a:latin typeface="+mn-ea"/>
                <a:ea typeface="+mn-ea"/>
              </a:rPr>
              <a:t>　→（根拠）特許、認証、製造工程、販売実績等</a:t>
            </a:r>
          </a:p>
          <a:p>
            <a:pPr algn="l"/>
            <a:endParaRPr lang="en-US" altLang="ja-JP" sz="4000" dirty="0">
              <a:latin typeface="+mn-ea"/>
              <a:ea typeface="+mn-ea"/>
            </a:endParaRPr>
          </a:p>
        </p:txBody>
      </p:sp>
      <p:sp>
        <p:nvSpPr>
          <p:cNvPr id="1190" name="タイトル 1"/>
          <p:cNvSpPr txBox="1"/>
          <p:nvPr/>
        </p:nvSpPr>
        <p:spPr>
          <a:xfrm>
            <a:off x="210936" y="824562"/>
            <a:ext cx="8137197" cy="728132"/>
          </a:xfrm>
          <a:prstGeom prst="rect">
            <a:avLst/>
          </a:prstGeom>
        </p:spPr>
        <p:txBody>
          <a:bodyPr vert="horz" lIns="72000" tIns="36000" rIns="72000" bIns="36000" rtlCol="0" anchor="t" anchorCtr="0">
            <a:norm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pPr algn="l"/>
            <a:r>
              <a:rPr lang="ja-JP" altLang="en-US" sz="3200" dirty="0">
                <a:latin typeface="HG丸ｺﾞｼｯｸM-PRO" panose="020F0600000000000000" pitchFamily="50" charset="-128"/>
                <a:ea typeface="HG丸ｺﾞｼｯｸM-PRO" panose="020F0600000000000000" pitchFamily="50" charset="-128"/>
              </a:rPr>
              <a:t>③　①差別化等要素・②模倣困難性の根拠</a:t>
            </a:r>
            <a:endParaRPr lang="en-US" altLang="ja-JP" sz="3200" dirty="0">
              <a:latin typeface="HG丸ｺﾞｼｯｸM-PRO" panose="020F0600000000000000" pitchFamily="50" charset="-128"/>
              <a:ea typeface="HG丸ｺﾞｼｯｸM-PRO" panose="020F0600000000000000" pitchFamily="50" charset="-128"/>
            </a:endParaRPr>
          </a:p>
        </p:txBody>
      </p:sp>
    </p:spTree>
    <p:extLst>
      <p:ext uri="{BB962C8B-B14F-4D97-AF65-F5344CB8AC3E}">
        <p14:creationId xmlns:p14="http://schemas.microsoft.com/office/powerpoint/2010/main" val="137620005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2" name="タイトル 1"/>
          <p:cNvSpPr>
            <a:spLocks noGrp="1"/>
          </p:cNvSpPr>
          <p:nvPr>
            <p:ph type="ctrTitle"/>
          </p:nvPr>
        </p:nvSpPr>
        <p:spPr>
          <a:xfrm>
            <a:off x="-377437" y="142063"/>
            <a:ext cx="7023770" cy="728133"/>
          </a:xfrm>
        </p:spPr>
        <p:txBody>
          <a:bodyPr lIns="72000" tIns="36000" rIns="72000" bIns="36000" anchor="t" anchorCtr="0">
            <a:normAutofit fontScale="90000"/>
          </a:bodyPr>
          <a:lstStyle/>
          <a:p>
            <a:r>
              <a:rPr lang="en-US" altLang="ja-JP" sz="4000" dirty="0">
                <a:latin typeface="HG丸ｺﾞｼｯｸM-PRO" panose="020F0600000000000000" pitchFamily="50" charset="-128"/>
                <a:ea typeface="HG丸ｺﾞｼｯｸM-PRO" panose="020F0600000000000000" pitchFamily="50" charset="-128"/>
              </a:rPr>
              <a:t>【</a:t>
            </a:r>
            <a:r>
              <a:rPr kumimoji="1" lang="ja-JP" altLang="en-US" sz="4000" dirty="0">
                <a:latin typeface="HG丸ｺﾞｼｯｸM-PRO" panose="020F0600000000000000" pitchFamily="50" charset="-128"/>
                <a:ea typeface="HG丸ｺﾞｼｯｸM-PRO" panose="020F0600000000000000" pitchFamily="50" charset="-128"/>
              </a:rPr>
              <a:t>資金使途判断表のポイント</a:t>
            </a:r>
            <a:r>
              <a:rPr kumimoji="1" lang="en-US" altLang="ja-JP" sz="4000" dirty="0">
                <a:latin typeface="HG丸ｺﾞｼｯｸM-PRO" panose="020F0600000000000000" pitchFamily="50" charset="-128"/>
                <a:ea typeface="HG丸ｺﾞｼｯｸM-PRO" panose="020F0600000000000000" pitchFamily="50" charset="-128"/>
              </a:rPr>
              <a:t>】</a:t>
            </a:r>
            <a:endParaRPr kumimoji="1" lang="ja-JP" altLang="en-US" sz="4000" dirty="0">
              <a:latin typeface="HG丸ｺﾞｼｯｸM-PRO" panose="020F0600000000000000" pitchFamily="50" charset="-128"/>
              <a:ea typeface="HG丸ｺﾞｼｯｸM-PRO" panose="020F0600000000000000" pitchFamily="50" charset="-128"/>
            </a:endParaRPr>
          </a:p>
        </p:txBody>
      </p:sp>
      <p:sp>
        <p:nvSpPr>
          <p:cNvPr id="1193" name="タイトル 1"/>
          <p:cNvSpPr txBox="1"/>
          <p:nvPr/>
        </p:nvSpPr>
        <p:spPr>
          <a:xfrm>
            <a:off x="210936" y="1405468"/>
            <a:ext cx="11770128" cy="3386666"/>
          </a:xfrm>
          <a:prstGeom prst="rect">
            <a:avLst/>
          </a:prstGeom>
        </p:spPr>
        <p:txBody>
          <a:bodyPr vert="horz" lIns="72000" tIns="36000" rIns="72000" bIns="36000" rtlCol="0" anchor="t" anchorCtr="0">
            <a:norm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pPr algn="l"/>
            <a:r>
              <a:rPr lang="en-US" altLang="ja-JP" sz="3200" dirty="0">
                <a:latin typeface="+mn-ea"/>
                <a:ea typeface="+mn-ea"/>
              </a:rPr>
              <a:t>【</a:t>
            </a:r>
            <a:r>
              <a:rPr lang="ja-JP" altLang="en-US" sz="3200" dirty="0">
                <a:latin typeface="+mn-ea"/>
                <a:ea typeface="+mn-ea"/>
              </a:rPr>
              <a:t>差別化</a:t>
            </a:r>
            <a:r>
              <a:rPr lang="en-US" altLang="ja-JP" sz="3200" dirty="0">
                <a:latin typeface="+mn-ea"/>
                <a:ea typeface="+mn-ea"/>
              </a:rPr>
              <a:t>】</a:t>
            </a:r>
          </a:p>
          <a:p>
            <a:pPr algn="l"/>
            <a:r>
              <a:rPr lang="ja-JP" altLang="en-US" sz="3200" dirty="0">
                <a:latin typeface="+mn-ea"/>
                <a:ea typeface="+mn-ea"/>
              </a:rPr>
              <a:t>当社の製品には〇〇という成分が〇〇ｇ含まれており、これは市場の製品の〇〇倍である（別添市場調査資料参照）。</a:t>
            </a:r>
            <a:endParaRPr lang="en-US" altLang="ja-JP" sz="3200" dirty="0">
              <a:latin typeface="+mn-ea"/>
              <a:ea typeface="+mn-ea"/>
            </a:endParaRPr>
          </a:p>
          <a:p>
            <a:pPr algn="l"/>
            <a:endParaRPr lang="en-US" altLang="ja-JP" sz="3200" dirty="0">
              <a:latin typeface="+mn-ea"/>
              <a:ea typeface="+mn-ea"/>
            </a:endParaRPr>
          </a:p>
          <a:p>
            <a:pPr algn="l"/>
            <a:r>
              <a:rPr lang="en-US" altLang="ja-JP" sz="3200" dirty="0">
                <a:latin typeface="+mn-ea"/>
                <a:ea typeface="+mn-ea"/>
              </a:rPr>
              <a:t>【</a:t>
            </a:r>
            <a:r>
              <a:rPr lang="ja-JP" altLang="en-US" sz="3200" dirty="0">
                <a:latin typeface="+mn-ea"/>
                <a:ea typeface="+mn-ea"/>
              </a:rPr>
              <a:t>模倣困難性</a:t>
            </a:r>
            <a:r>
              <a:rPr lang="en-US" altLang="ja-JP" sz="3200" dirty="0">
                <a:latin typeface="+mn-ea"/>
                <a:ea typeface="+mn-ea"/>
              </a:rPr>
              <a:t>】</a:t>
            </a:r>
            <a:endParaRPr lang="ja-JP" altLang="en-US" sz="3200" dirty="0">
              <a:latin typeface="+mn-ea"/>
              <a:ea typeface="+mn-ea"/>
            </a:endParaRPr>
          </a:p>
          <a:p>
            <a:pPr algn="l"/>
            <a:r>
              <a:rPr lang="ja-JP" altLang="en-US" sz="3200" dirty="0">
                <a:latin typeface="+mn-ea"/>
                <a:ea typeface="+mn-ea"/>
              </a:rPr>
              <a:t>当該製品の製造方法は特許を取得（特許番号〇〇〇号）しており、それにより前述の成分含有量が担保できる。</a:t>
            </a:r>
          </a:p>
        </p:txBody>
      </p:sp>
      <p:sp>
        <p:nvSpPr>
          <p:cNvPr id="1194" name="タイトル 1"/>
          <p:cNvSpPr txBox="1"/>
          <p:nvPr/>
        </p:nvSpPr>
        <p:spPr>
          <a:xfrm>
            <a:off x="210936" y="824562"/>
            <a:ext cx="7239731" cy="580906"/>
          </a:xfrm>
          <a:prstGeom prst="rect">
            <a:avLst/>
          </a:prstGeom>
        </p:spPr>
        <p:txBody>
          <a:bodyPr vert="horz" lIns="72000" tIns="36000" rIns="72000" bIns="36000" rtlCol="0" anchor="t" anchorCtr="0">
            <a:norm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pPr algn="l"/>
            <a:r>
              <a:rPr lang="ja-JP" altLang="en-US" sz="3200" dirty="0">
                <a:latin typeface="HG丸ｺﾞｼｯｸM-PRO" panose="020F0600000000000000" pitchFamily="50" charset="-128"/>
                <a:ea typeface="HG丸ｺﾞｼｯｸM-PRO" panose="020F0600000000000000" pitchFamily="50" charset="-128"/>
              </a:rPr>
              <a:t>〇資金使途判断表記載例</a:t>
            </a:r>
            <a:endParaRPr lang="en-US" altLang="ja-JP" sz="3200" dirty="0">
              <a:latin typeface="HG丸ｺﾞｼｯｸM-PRO" panose="020F0600000000000000" pitchFamily="50" charset="-128"/>
              <a:ea typeface="HG丸ｺﾞｼｯｸM-PRO" panose="020F0600000000000000" pitchFamily="50" charset="-128"/>
            </a:endParaRPr>
          </a:p>
        </p:txBody>
      </p:sp>
      <p:sp>
        <p:nvSpPr>
          <p:cNvPr id="1195" name="タイトル 1"/>
          <p:cNvSpPr txBox="1"/>
          <p:nvPr/>
        </p:nvSpPr>
        <p:spPr>
          <a:xfrm>
            <a:off x="210936" y="4672659"/>
            <a:ext cx="2058132" cy="580906"/>
          </a:xfrm>
          <a:prstGeom prst="rect">
            <a:avLst/>
          </a:prstGeom>
        </p:spPr>
        <p:txBody>
          <a:bodyPr vert="horz" lIns="72000" tIns="36000" rIns="72000" bIns="36000" rtlCol="0" anchor="t" anchorCtr="0">
            <a:norm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pPr algn="l"/>
            <a:r>
              <a:rPr lang="ja-JP" altLang="en-US" sz="3200" dirty="0">
                <a:latin typeface="HG丸ｺﾞｼｯｸM-PRO" panose="020F0600000000000000" pitchFamily="50" charset="-128"/>
                <a:ea typeface="HG丸ｺﾞｼｯｸM-PRO" panose="020F0600000000000000" pitchFamily="50" charset="-128"/>
              </a:rPr>
              <a:t>〇まとめ</a:t>
            </a:r>
            <a:endParaRPr lang="en-US" altLang="ja-JP" sz="3200" dirty="0">
              <a:latin typeface="HG丸ｺﾞｼｯｸM-PRO" panose="020F0600000000000000" pitchFamily="50" charset="-128"/>
              <a:ea typeface="HG丸ｺﾞｼｯｸM-PRO" panose="020F0600000000000000" pitchFamily="50" charset="-128"/>
            </a:endParaRPr>
          </a:p>
        </p:txBody>
      </p:sp>
      <p:sp>
        <p:nvSpPr>
          <p:cNvPr id="1196" name="タイトル 1"/>
          <p:cNvSpPr txBox="1"/>
          <p:nvPr/>
        </p:nvSpPr>
        <p:spPr>
          <a:xfrm>
            <a:off x="421872" y="5373040"/>
            <a:ext cx="11559192" cy="983067"/>
          </a:xfrm>
          <a:prstGeom prst="rect">
            <a:avLst/>
          </a:prstGeom>
        </p:spPr>
        <p:txBody>
          <a:bodyPr vert="horz" lIns="72000" tIns="36000" rIns="72000" bIns="36000" rtlCol="0" anchor="t" anchorCtr="0">
            <a:norm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pPr algn="l"/>
            <a:r>
              <a:rPr lang="ja-JP" altLang="en-US" sz="3200" b="1" dirty="0">
                <a:solidFill>
                  <a:srgbClr val="FF0000"/>
                </a:solidFill>
                <a:latin typeface="+mn-ea"/>
                <a:ea typeface="+mn-ea"/>
              </a:rPr>
              <a:t>差別化等要素と模倣困難性を客観的かつ可能な限り定量的な根拠をもって説明すること</a:t>
            </a:r>
          </a:p>
        </p:txBody>
      </p:sp>
    </p:spTree>
    <p:extLst>
      <p:ext uri="{BB962C8B-B14F-4D97-AF65-F5344CB8AC3E}">
        <p14:creationId xmlns:p14="http://schemas.microsoft.com/office/powerpoint/2010/main" val="214723159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8" name="タイトル 1"/>
          <p:cNvSpPr>
            <a:spLocks noGrp="1"/>
          </p:cNvSpPr>
          <p:nvPr>
            <p:ph type="ctrTitle"/>
          </p:nvPr>
        </p:nvSpPr>
        <p:spPr>
          <a:xfrm>
            <a:off x="-377437" y="142063"/>
            <a:ext cx="7023770" cy="728133"/>
          </a:xfrm>
        </p:spPr>
        <p:txBody>
          <a:bodyPr lIns="72000" tIns="36000" rIns="72000" bIns="36000" anchor="t" anchorCtr="0">
            <a:normAutofit fontScale="90000"/>
          </a:bodyPr>
          <a:lstStyle/>
          <a:p>
            <a:r>
              <a:rPr lang="en-US" altLang="ja-JP" sz="4000" dirty="0">
                <a:latin typeface="HG丸ｺﾞｼｯｸM-PRO" panose="020F0600000000000000" pitchFamily="50" charset="-128"/>
                <a:ea typeface="HG丸ｺﾞｼｯｸM-PRO" panose="020F0600000000000000" pitchFamily="50" charset="-128"/>
              </a:rPr>
              <a:t>【</a:t>
            </a:r>
            <a:r>
              <a:rPr kumimoji="1" lang="ja-JP" altLang="en-US" sz="4000" dirty="0">
                <a:latin typeface="HG丸ｺﾞｼｯｸM-PRO" panose="020F0600000000000000" pitchFamily="50" charset="-128"/>
                <a:ea typeface="HG丸ｺﾞｼｯｸM-PRO" panose="020F0600000000000000" pitchFamily="50" charset="-128"/>
              </a:rPr>
              <a:t>資金使途判断表のポイント</a:t>
            </a:r>
            <a:r>
              <a:rPr kumimoji="1" lang="en-US" altLang="ja-JP" sz="4000" dirty="0">
                <a:latin typeface="HG丸ｺﾞｼｯｸM-PRO" panose="020F0600000000000000" pitchFamily="50" charset="-128"/>
                <a:ea typeface="HG丸ｺﾞｼｯｸM-PRO" panose="020F0600000000000000" pitchFamily="50" charset="-128"/>
              </a:rPr>
              <a:t>】</a:t>
            </a:r>
            <a:endParaRPr kumimoji="1" lang="ja-JP" altLang="en-US" sz="4000" dirty="0">
              <a:latin typeface="HG丸ｺﾞｼｯｸM-PRO" panose="020F0600000000000000" pitchFamily="50" charset="-128"/>
              <a:ea typeface="HG丸ｺﾞｼｯｸM-PRO" panose="020F0600000000000000" pitchFamily="50" charset="-128"/>
            </a:endParaRPr>
          </a:p>
        </p:txBody>
      </p:sp>
      <p:sp>
        <p:nvSpPr>
          <p:cNvPr id="1199" name="タイトル 1"/>
          <p:cNvSpPr txBox="1"/>
          <p:nvPr/>
        </p:nvSpPr>
        <p:spPr>
          <a:xfrm>
            <a:off x="210936" y="1405468"/>
            <a:ext cx="11770128" cy="3174999"/>
          </a:xfrm>
          <a:prstGeom prst="rect">
            <a:avLst/>
          </a:prstGeom>
        </p:spPr>
        <p:txBody>
          <a:bodyPr vert="horz" lIns="72000" tIns="36000" rIns="72000" bIns="36000" rtlCol="0" anchor="t" anchorCtr="0">
            <a:norm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pPr algn="l"/>
            <a:r>
              <a:rPr lang="ja-JP" altLang="en-US" sz="3000" dirty="0">
                <a:latin typeface="+mn-ea"/>
                <a:ea typeface="+mn-ea"/>
              </a:rPr>
              <a:t>・融資金額を記載する際は算定根拠を示すこと</a:t>
            </a:r>
            <a:endParaRPr lang="en-US" altLang="ja-JP" sz="3000" dirty="0">
              <a:latin typeface="+mn-ea"/>
              <a:ea typeface="+mn-ea"/>
            </a:endParaRPr>
          </a:p>
          <a:p>
            <a:pPr algn="l"/>
            <a:r>
              <a:rPr lang="ja-JP" altLang="en-US" sz="3000" dirty="0">
                <a:latin typeface="+mn-ea"/>
                <a:ea typeface="+mn-ea"/>
              </a:rPr>
              <a:t>　　例）製造経費＝コスト（単価）</a:t>
            </a:r>
            <a:r>
              <a:rPr lang="en-US" altLang="ja-JP" sz="3000" dirty="0">
                <a:latin typeface="+mn-ea"/>
                <a:ea typeface="+mn-ea"/>
              </a:rPr>
              <a:t>×</a:t>
            </a:r>
            <a:r>
              <a:rPr lang="ja-JP" altLang="en-US" sz="3000" dirty="0">
                <a:latin typeface="+mn-ea"/>
                <a:ea typeface="+mn-ea"/>
              </a:rPr>
              <a:t>製造予定数量　など</a:t>
            </a:r>
            <a:endParaRPr lang="en-US" altLang="ja-JP" sz="3000" dirty="0">
              <a:latin typeface="+mn-ea"/>
              <a:ea typeface="+mn-ea"/>
            </a:endParaRPr>
          </a:p>
          <a:p>
            <a:pPr algn="l"/>
            <a:endParaRPr lang="en-US" altLang="ja-JP" sz="3000" dirty="0">
              <a:latin typeface="+mn-ea"/>
              <a:ea typeface="+mn-ea"/>
            </a:endParaRPr>
          </a:p>
          <a:p>
            <a:pPr algn="l"/>
            <a:r>
              <a:rPr lang="ja-JP" altLang="en-US" sz="3000" dirty="0">
                <a:latin typeface="+mn-ea"/>
                <a:ea typeface="+mn-ea"/>
              </a:rPr>
              <a:t>・過去に本制度を利用し、再度申請をする場合、その理由及び</a:t>
            </a:r>
          </a:p>
          <a:p>
            <a:pPr algn="l"/>
            <a:r>
              <a:rPr lang="ja-JP" altLang="en-US" sz="3000" dirty="0">
                <a:latin typeface="+mn-ea"/>
                <a:ea typeface="+mn-ea"/>
              </a:rPr>
              <a:t>　過去に利用した際の特定施策（プロジェクト）に対する成果</a:t>
            </a:r>
            <a:endParaRPr lang="en-US" altLang="ja-JP" sz="3000" dirty="0">
              <a:latin typeface="+mn-ea"/>
              <a:ea typeface="+mn-ea"/>
            </a:endParaRPr>
          </a:p>
          <a:p>
            <a:pPr algn="l"/>
            <a:r>
              <a:rPr lang="ja-JP" altLang="en-US" sz="3000" dirty="0">
                <a:latin typeface="+mn-ea"/>
                <a:ea typeface="+mn-ea"/>
              </a:rPr>
              <a:t>　を判断表に付記すること。</a:t>
            </a:r>
            <a:endParaRPr lang="en-US" altLang="ja-JP" sz="3000" dirty="0">
              <a:latin typeface="+mn-ea"/>
              <a:ea typeface="+mn-ea"/>
            </a:endParaRPr>
          </a:p>
          <a:p>
            <a:pPr algn="l"/>
            <a:r>
              <a:rPr lang="ja-JP" altLang="en-US" sz="3000" dirty="0">
                <a:latin typeface="+mn-ea"/>
                <a:ea typeface="+mn-ea"/>
              </a:rPr>
              <a:t>　　例）売上成果、県内産原料の認知度向上、等</a:t>
            </a:r>
            <a:endParaRPr lang="en-US" altLang="ja-JP" sz="3000" dirty="0">
              <a:latin typeface="+mn-ea"/>
              <a:ea typeface="+mn-ea"/>
            </a:endParaRPr>
          </a:p>
        </p:txBody>
      </p:sp>
      <p:sp>
        <p:nvSpPr>
          <p:cNvPr id="1200" name="タイトル 1"/>
          <p:cNvSpPr txBox="1"/>
          <p:nvPr/>
        </p:nvSpPr>
        <p:spPr>
          <a:xfrm>
            <a:off x="210937" y="824562"/>
            <a:ext cx="1490864" cy="580906"/>
          </a:xfrm>
          <a:prstGeom prst="rect">
            <a:avLst/>
          </a:prstGeom>
        </p:spPr>
        <p:txBody>
          <a:bodyPr vert="horz" lIns="72000" tIns="36000" rIns="72000" bIns="36000" rtlCol="0" anchor="t" anchorCtr="0">
            <a:norm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pPr algn="l"/>
            <a:r>
              <a:rPr lang="ja-JP" altLang="en-US" sz="3200" dirty="0">
                <a:latin typeface="HG丸ｺﾞｼｯｸM-PRO" panose="020F0600000000000000" pitchFamily="50" charset="-128"/>
                <a:ea typeface="HG丸ｺﾞｼｯｸM-PRO" panose="020F0600000000000000" pitchFamily="50" charset="-128"/>
              </a:rPr>
              <a:t>〇補足</a:t>
            </a:r>
            <a:endParaRPr lang="en-US" altLang="ja-JP" sz="3200" dirty="0">
              <a:latin typeface="HG丸ｺﾞｼｯｸM-PRO" panose="020F0600000000000000" pitchFamily="50" charset="-128"/>
              <a:ea typeface="HG丸ｺﾞｼｯｸM-PRO" panose="020F0600000000000000" pitchFamily="50" charset="-128"/>
            </a:endParaRPr>
          </a:p>
        </p:txBody>
      </p:sp>
      <p:sp>
        <p:nvSpPr>
          <p:cNvPr id="1201" name="タイトル 1"/>
          <p:cNvSpPr txBox="1"/>
          <p:nvPr/>
        </p:nvSpPr>
        <p:spPr>
          <a:xfrm>
            <a:off x="210937" y="4682067"/>
            <a:ext cx="11981809" cy="1964266"/>
          </a:xfrm>
          <a:prstGeom prst="rect">
            <a:avLst/>
          </a:prstGeom>
        </p:spPr>
        <p:txBody>
          <a:bodyPr vert="horz" lIns="72000" tIns="36000" rIns="72000" bIns="36000" rtlCol="0" anchor="t" anchorCtr="0">
            <a:normAutofit fontScale="92500" lnSpcReduction="10000"/>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pPr indent="-360000" algn="l">
              <a:spcAft>
                <a:spcPts val="0"/>
              </a:spcAft>
            </a:pPr>
            <a:r>
              <a:rPr lang="ja-JP" altLang="en-US" sz="3200" dirty="0">
                <a:latin typeface="+mn-ea"/>
                <a:ea typeface="+mn-ea"/>
              </a:rPr>
              <a:t>・本制度を利用する際は</a:t>
            </a:r>
            <a:r>
              <a:rPr lang="ja-JP" altLang="en-US" sz="3200" u="none" dirty="0">
                <a:latin typeface="+mn-ea"/>
                <a:ea typeface="+mn-ea"/>
              </a:rPr>
              <a:t>、</a:t>
            </a:r>
            <a:r>
              <a:rPr lang="ja-JP" altLang="en-US" sz="3200" u="none" dirty="0">
                <a:solidFill>
                  <a:srgbClr val="FF0000"/>
                </a:solidFill>
                <a:latin typeface="+mn-ea"/>
                <a:ea typeface="+mn-ea"/>
              </a:rPr>
              <a:t>当センターのフォーラム（無料）への</a:t>
            </a:r>
            <a:endParaRPr lang="en-US" altLang="ja-JP" sz="3200" u="none" dirty="0">
              <a:solidFill>
                <a:srgbClr val="FF0000"/>
              </a:solidFill>
              <a:latin typeface="+mn-ea"/>
              <a:ea typeface="+mn-ea"/>
            </a:endParaRPr>
          </a:p>
          <a:p>
            <a:pPr indent="-360000" algn="l">
              <a:spcAft>
                <a:spcPts val="0"/>
              </a:spcAft>
            </a:pPr>
            <a:r>
              <a:rPr lang="ja-JP" altLang="en-US" sz="3200" u="none" dirty="0">
                <a:solidFill>
                  <a:srgbClr val="FF0000"/>
                </a:solidFill>
                <a:latin typeface="+mn-ea"/>
                <a:ea typeface="+mn-ea"/>
              </a:rPr>
              <a:t>　会員登録、もしくはコーディネータによる支援実績等が必要で</a:t>
            </a:r>
          </a:p>
          <a:p>
            <a:pPr indent="-360000" algn="l">
              <a:spcAft>
                <a:spcPts val="0"/>
              </a:spcAft>
            </a:pPr>
            <a:r>
              <a:rPr lang="ja-JP" altLang="en-US" sz="3200" u="none" dirty="0">
                <a:solidFill>
                  <a:srgbClr val="FF0000"/>
                </a:solidFill>
                <a:latin typeface="+mn-ea"/>
                <a:ea typeface="+mn-ea"/>
              </a:rPr>
              <a:t>　す。（ウェルネス製品・サービスの場合はその両方）</a:t>
            </a:r>
          </a:p>
          <a:p>
            <a:pPr algn="l"/>
            <a:r>
              <a:rPr lang="ja-JP" altLang="en-US" sz="3200" dirty="0">
                <a:latin typeface="+mn-ea"/>
                <a:ea typeface="+mn-ea"/>
              </a:rPr>
              <a:t>　フォーラム会員登録により、プロジェクト参画の意向を確認し　　</a:t>
            </a:r>
            <a:endParaRPr lang="en-US" altLang="ja-JP" sz="3200" dirty="0">
              <a:latin typeface="+mn-ea"/>
              <a:ea typeface="+mn-ea"/>
            </a:endParaRPr>
          </a:p>
          <a:p>
            <a:pPr algn="l"/>
            <a:r>
              <a:rPr lang="ja-JP" altLang="en-US" sz="3200" dirty="0">
                <a:latin typeface="+mn-ea"/>
                <a:ea typeface="+mn-ea"/>
              </a:rPr>
              <a:t>　ます。</a:t>
            </a:r>
            <a:endParaRPr lang="en-US" altLang="ja-JP" sz="3200" dirty="0">
              <a:latin typeface="+mn-ea"/>
              <a:ea typeface="+mn-ea"/>
            </a:endParaRPr>
          </a:p>
        </p:txBody>
      </p:sp>
    </p:spTree>
    <p:extLst>
      <p:ext uri="{BB962C8B-B14F-4D97-AF65-F5344CB8AC3E}">
        <p14:creationId xmlns:p14="http://schemas.microsoft.com/office/powerpoint/2010/main" val="157043225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03" name="タイトル 1"/>
          <p:cNvSpPr>
            <a:spLocks noGrp="1"/>
          </p:cNvSpPr>
          <p:nvPr>
            <p:ph type="ctrTitle"/>
          </p:nvPr>
        </p:nvSpPr>
        <p:spPr>
          <a:xfrm>
            <a:off x="-550334" y="142063"/>
            <a:ext cx="10439401" cy="728133"/>
          </a:xfrm>
        </p:spPr>
        <p:txBody>
          <a:bodyPr lIns="72000" tIns="36000" rIns="72000" bIns="36000" anchor="t" anchorCtr="0">
            <a:normAutofit fontScale="90000"/>
          </a:bodyPr>
          <a:lstStyle/>
          <a:p>
            <a:r>
              <a:rPr lang="en-US" altLang="ja-JP" sz="4000" dirty="0">
                <a:latin typeface="HG丸ｺﾞｼｯｸM-PRO" panose="020F0600000000000000" pitchFamily="50" charset="-128"/>
                <a:ea typeface="HG丸ｺﾞｼｯｸM-PRO" panose="020F0600000000000000" pitchFamily="50" charset="-128"/>
              </a:rPr>
              <a:t>【</a:t>
            </a:r>
            <a:r>
              <a:rPr lang="ja-JP" altLang="en-US" sz="4000" dirty="0">
                <a:latin typeface="HG丸ｺﾞｼｯｸM-PRO" panose="020F0600000000000000" pitchFamily="50" charset="-128"/>
                <a:ea typeface="HG丸ｺﾞｼｯｸM-PRO" panose="020F0600000000000000" pitchFamily="50" charset="-128"/>
              </a:rPr>
              <a:t>お伝えしたいこと：本制度の主旨の考え方</a:t>
            </a:r>
            <a:r>
              <a:rPr kumimoji="1" lang="en-US" altLang="ja-JP" sz="4000" dirty="0">
                <a:latin typeface="HG丸ｺﾞｼｯｸM-PRO" panose="020F0600000000000000" pitchFamily="50" charset="-128"/>
                <a:ea typeface="HG丸ｺﾞｼｯｸM-PRO" panose="020F0600000000000000" pitchFamily="50" charset="-128"/>
              </a:rPr>
              <a:t>】</a:t>
            </a:r>
            <a:endParaRPr kumimoji="1" lang="ja-JP" altLang="en-US" sz="4000" dirty="0">
              <a:latin typeface="HG丸ｺﾞｼｯｸM-PRO" panose="020F0600000000000000" pitchFamily="50" charset="-128"/>
              <a:ea typeface="HG丸ｺﾞｼｯｸM-PRO" panose="020F0600000000000000" pitchFamily="50" charset="-128"/>
            </a:endParaRPr>
          </a:p>
        </p:txBody>
      </p:sp>
      <p:sp>
        <p:nvSpPr>
          <p:cNvPr id="1204" name="タイトル 1"/>
          <p:cNvSpPr txBox="1"/>
          <p:nvPr/>
        </p:nvSpPr>
        <p:spPr>
          <a:xfrm>
            <a:off x="210935" y="1160646"/>
            <a:ext cx="11770128" cy="1608665"/>
          </a:xfrm>
          <a:prstGeom prst="rect">
            <a:avLst/>
          </a:prstGeom>
        </p:spPr>
        <p:txBody>
          <a:bodyPr vert="horz" lIns="72000" tIns="36000" rIns="72000" bIns="36000" rtlCol="0" anchor="t" anchorCtr="0">
            <a:norm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320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静岡県特別政策資金融資制度要綱　第１</a:t>
            </a:r>
            <a:endParaRPr kumimoji="1" lang="en-US" altLang="ja-JP" sz="320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320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「県内中小企業者等が県等公共団体の行う</a:t>
            </a:r>
            <a:r>
              <a:rPr kumimoji="1" lang="ja-JP" altLang="en-US" sz="3200" b="0" i="0" u="sng"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特定施策</a:t>
            </a:r>
            <a:r>
              <a:rPr kumimoji="1" lang="ja-JP" altLang="en-US" sz="320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に対応す　るため（中略）利子補給金を交付するものと（中略）する」</a:t>
            </a:r>
            <a:endParaRPr kumimoji="1" lang="en-US" altLang="ja-JP" sz="320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endParaRPr>
          </a:p>
        </p:txBody>
      </p:sp>
      <p:sp>
        <p:nvSpPr>
          <p:cNvPr id="1205" name="タイトル 1"/>
          <p:cNvSpPr txBox="1"/>
          <p:nvPr/>
        </p:nvSpPr>
        <p:spPr>
          <a:xfrm>
            <a:off x="0" y="700148"/>
            <a:ext cx="3853064" cy="580906"/>
          </a:xfrm>
          <a:prstGeom prst="rect">
            <a:avLst/>
          </a:prstGeom>
        </p:spPr>
        <p:txBody>
          <a:bodyPr vert="horz" lIns="72000" tIns="36000" rIns="72000" bIns="36000" rtlCol="0" anchor="t" anchorCtr="0">
            <a:norm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pPr algn="l"/>
            <a:r>
              <a:rPr lang="ja-JP" altLang="en-US" sz="3200" dirty="0">
                <a:latin typeface="HG丸ｺﾞｼｯｸM-PRO" panose="020F0600000000000000" pitchFamily="50" charset="-128"/>
                <a:ea typeface="HG丸ｺﾞｼｯｸM-PRO" panose="020F0600000000000000" pitchFamily="50" charset="-128"/>
              </a:rPr>
              <a:t>〇根拠法令（再掲）</a:t>
            </a:r>
            <a:endParaRPr lang="en-US" altLang="ja-JP" sz="3200" dirty="0">
              <a:latin typeface="HG丸ｺﾞｼｯｸM-PRO" panose="020F0600000000000000" pitchFamily="50" charset="-128"/>
              <a:ea typeface="HG丸ｺﾞｼｯｸM-PRO" panose="020F0600000000000000" pitchFamily="50" charset="-128"/>
            </a:endParaRPr>
          </a:p>
        </p:txBody>
      </p:sp>
      <p:sp>
        <p:nvSpPr>
          <p:cNvPr id="1206" name="タイトル 1"/>
          <p:cNvSpPr txBox="1"/>
          <p:nvPr/>
        </p:nvSpPr>
        <p:spPr>
          <a:xfrm>
            <a:off x="0" y="3482385"/>
            <a:ext cx="12192000" cy="3233551"/>
          </a:xfrm>
          <a:prstGeom prst="rect">
            <a:avLst/>
          </a:prstGeom>
        </p:spPr>
        <p:txBody>
          <a:bodyPr vert="horz" lIns="72000" tIns="36000" rIns="72000" bIns="36000" rtlCol="0" anchor="t" anchorCtr="0">
            <a:norm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pPr algn="l"/>
            <a:r>
              <a:rPr lang="ja-JP" altLang="en-US" sz="3200" b="1" dirty="0">
                <a:latin typeface="+mn-ea"/>
                <a:ea typeface="+mn-ea"/>
              </a:rPr>
              <a:t>・経営難等を支援する制度ではないこと</a:t>
            </a:r>
            <a:endParaRPr lang="en-US" altLang="ja-JP" sz="3200" b="1" dirty="0">
              <a:latin typeface="+mn-ea"/>
              <a:ea typeface="+mn-ea"/>
            </a:endParaRPr>
          </a:p>
          <a:p>
            <a:pPr algn="l"/>
            <a:r>
              <a:rPr lang="ja-JP" altLang="en-US" sz="3200" dirty="0">
                <a:latin typeface="+mn-ea"/>
                <a:ea typeface="+mn-ea"/>
              </a:rPr>
              <a:t>　→プロジェクトをさらに推進する事業者のための前向きな制度</a:t>
            </a:r>
            <a:endParaRPr lang="en-US" altLang="ja-JP" sz="3200" dirty="0">
              <a:latin typeface="+mn-ea"/>
              <a:ea typeface="+mn-ea"/>
            </a:endParaRPr>
          </a:p>
          <a:p>
            <a:pPr algn="l"/>
            <a:r>
              <a:rPr lang="ja-JP" altLang="en-US" sz="3200" dirty="0">
                <a:latin typeface="+mn-ea"/>
                <a:ea typeface="+mn-ea"/>
              </a:rPr>
              <a:t>　→経営難等を支援する機動的な制度ではない</a:t>
            </a:r>
            <a:endParaRPr lang="en-US" altLang="ja-JP" sz="3200" dirty="0">
              <a:latin typeface="+mn-ea"/>
              <a:ea typeface="+mn-ea"/>
            </a:endParaRPr>
          </a:p>
          <a:p>
            <a:pPr algn="l"/>
            <a:endParaRPr lang="en-US" altLang="ja-JP" sz="3200" dirty="0">
              <a:latin typeface="+mn-ea"/>
              <a:ea typeface="+mn-ea"/>
            </a:endParaRPr>
          </a:p>
          <a:p>
            <a:pPr algn="l"/>
            <a:r>
              <a:rPr lang="ja-JP" altLang="en-US" sz="3200" dirty="0">
                <a:latin typeface="+mn-ea"/>
                <a:ea typeface="+mn-ea"/>
              </a:rPr>
              <a:t>例）決算時期に間に合わせたいため早めに資金使途判断をしてほ　</a:t>
            </a:r>
            <a:endParaRPr lang="en-US" altLang="ja-JP" sz="3200" dirty="0">
              <a:latin typeface="+mn-ea"/>
              <a:ea typeface="+mn-ea"/>
            </a:endParaRPr>
          </a:p>
          <a:p>
            <a:pPr algn="l"/>
            <a:r>
              <a:rPr lang="ja-JP" altLang="en-US" sz="3200" dirty="0">
                <a:latin typeface="+mn-ea"/>
                <a:ea typeface="+mn-ea"/>
              </a:rPr>
              <a:t>　　しい→</a:t>
            </a:r>
            <a:r>
              <a:rPr lang="ja-JP" altLang="en-US" sz="3200" u="sng" dirty="0">
                <a:solidFill>
                  <a:srgbClr val="FF0000"/>
                </a:solidFill>
                <a:latin typeface="+mn-ea"/>
                <a:ea typeface="+mn-ea"/>
              </a:rPr>
              <a:t>ご対応できない場合があります。</a:t>
            </a:r>
            <a:endParaRPr lang="en-US" altLang="ja-JP" sz="3200" u="sng" dirty="0">
              <a:solidFill>
                <a:srgbClr val="FF0000"/>
              </a:solidFill>
              <a:latin typeface="+mn-ea"/>
              <a:ea typeface="+mn-ea"/>
            </a:endParaRPr>
          </a:p>
          <a:p>
            <a:pPr algn="l"/>
            <a:endParaRPr lang="en-US" altLang="ja-JP" sz="3200" dirty="0">
              <a:latin typeface="+mn-ea"/>
              <a:ea typeface="+mn-ea"/>
            </a:endParaRPr>
          </a:p>
          <a:p>
            <a:pPr algn="l"/>
            <a:endParaRPr lang="en-US" altLang="ja-JP" sz="3200" dirty="0">
              <a:latin typeface="+mn-ea"/>
              <a:ea typeface="+mn-ea"/>
            </a:endParaRPr>
          </a:p>
        </p:txBody>
      </p:sp>
      <p:sp>
        <p:nvSpPr>
          <p:cNvPr id="1207" name="矢印: 下 7"/>
          <p:cNvSpPr/>
          <p:nvPr/>
        </p:nvSpPr>
        <p:spPr>
          <a:xfrm>
            <a:off x="4669366" y="2644893"/>
            <a:ext cx="2861733" cy="829735"/>
          </a:xfrm>
          <a:prstGeom prst="downArrow">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165245324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09" name="タイトル 1"/>
          <p:cNvSpPr>
            <a:spLocks noGrp="1"/>
          </p:cNvSpPr>
          <p:nvPr>
            <p:ph type="ctrTitle"/>
          </p:nvPr>
        </p:nvSpPr>
        <p:spPr>
          <a:xfrm>
            <a:off x="-550334" y="142063"/>
            <a:ext cx="10439401" cy="728133"/>
          </a:xfrm>
        </p:spPr>
        <p:txBody>
          <a:bodyPr lIns="72000" tIns="36000" rIns="72000" bIns="36000" anchor="t" anchorCtr="0">
            <a:normAutofit fontScale="90000"/>
          </a:bodyPr>
          <a:lstStyle/>
          <a:p>
            <a:r>
              <a:rPr lang="en-US" altLang="ja-JP" sz="4000" dirty="0">
                <a:latin typeface="HG丸ｺﾞｼｯｸM-PRO" panose="020F0600000000000000" pitchFamily="50" charset="-128"/>
                <a:ea typeface="HG丸ｺﾞｼｯｸM-PRO" panose="020F0600000000000000" pitchFamily="50" charset="-128"/>
              </a:rPr>
              <a:t>【</a:t>
            </a:r>
            <a:r>
              <a:rPr lang="ja-JP" altLang="en-US" sz="4000" dirty="0">
                <a:latin typeface="HG丸ｺﾞｼｯｸM-PRO" panose="020F0600000000000000" pitchFamily="50" charset="-128"/>
                <a:ea typeface="HG丸ｺﾞｼｯｸM-PRO" panose="020F0600000000000000" pitchFamily="50" charset="-128"/>
              </a:rPr>
              <a:t>お伝えしたいこと：本制度の主旨の考え方</a:t>
            </a:r>
            <a:r>
              <a:rPr kumimoji="1" lang="en-US" altLang="ja-JP" sz="4000" dirty="0">
                <a:latin typeface="HG丸ｺﾞｼｯｸM-PRO" panose="020F0600000000000000" pitchFamily="50" charset="-128"/>
                <a:ea typeface="HG丸ｺﾞｼｯｸM-PRO" panose="020F0600000000000000" pitchFamily="50" charset="-128"/>
              </a:rPr>
              <a:t>】</a:t>
            </a:r>
            <a:endParaRPr kumimoji="1" lang="ja-JP" altLang="en-US" sz="4000" dirty="0">
              <a:latin typeface="HG丸ｺﾞｼｯｸM-PRO" panose="020F0600000000000000" pitchFamily="50" charset="-128"/>
              <a:ea typeface="HG丸ｺﾞｼｯｸM-PRO" panose="020F0600000000000000" pitchFamily="50" charset="-128"/>
            </a:endParaRPr>
          </a:p>
        </p:txBody>
      </p:sp>
      <p:sp>
        <p:nvSpPr>
          <p:cNvPr id="1210" name="タイトル 1"/>
          <p:cNvSpPr txBox="1"/>
          <p:nvPr/>
        </p:nvSpPr>
        <p:spPr>
          <a:xfrm>
            <a:off x="210935" y="1160646"/>
            <a:ext cx="11770128" cy="1608665"/>
          </a:xfrm>
          <a:prstGeom prst="rect">
            <a:avLst/>
          </a:prstGeom>
        </p:spPr>
        <p:txBody>
          <a:bodyPr vert="horz" lIns="72000" tIns="36000" rIns="72000" bIns="36000" rtlCol="0" anchor="t" anchorCtr="0">
            <a:norm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320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endParaRPr>
          </a:p>
        </p:txBody>
      </p:sp>
      <p:sp>
        <p:nvSpPr>
          <p:cNvPr id="1211" name="タイトル 1"/>
          <p:cNvSpPr txBox="1"/>
          <p:nvPr/>
        </p:nvSpPr>
        <p:spPr>
          <a:xfrm>
            <a:off x="0" y="870197"/>
            <a:ext cx="12124267" cy="2736603"/>
          </a:xfrm>
          <a:prstGeom prst="rect">
            <a:avLst/>
          </a:prstGeom>
        </p:spPr>
        <p:txBody>
          <a:bodyPr vert="horz" lIns="72000" tIns="36000" rIns="72000" bIns="36000" rtlCol="0" anchor="t" anchorCtr="0">
            <a:normAutofit fontScale="92500" lnSpcReduction="10000"/>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pPr algn="l"/>
            <a:r>
              <a:rPr lang="ja-JP" altLang="en-US" sz="3200" b="1" dirty="0">
                <a:latin typeface="+mn-ea"/>
                <a:ea typeface="+mn-ea"/>
              </a:rPr>
              <a:t>・資金使途基準の根拠は必ず情報ソースを確認すること</a:t>
            </a:r>
            <a:endParaRPr lang="en-US" altLang="ja-JP" sz="3200" b="1" dirty="0">
              <a:latin typeface="+mn-ea"/>
              <a:ea typeface="+mn-ea"/>
            </a:endParaRPr>
          </a:p>
          <a:p>
            <a:pPr algn="l"/>
            <a:r>
              <a:rPr lang="en-US" altLang="ja-JP" sz="3200" dirty="0">
                <a:latin typeface="+mn-ea"/>
                <a:ea typeface="+mn-ea"/>
              </a:rPr>
              <a:t>※</a:t>
            </a:r>
            <a:r>
              <a:rPr lang="ja-JP" altLang="en-US" sz="3200" dirty="0">
                <a:latin typeface="+mn-ea"/>
                <a:ea typeface="+mn-ea"/>
              </a:rPr>
              <a:t>事業者様のヒアリング情報のみでは誤っている場合があります。</a:t>
            </a:r>
            <a:endParaRPr lang="en-US" altLang="ja-JP" sz="3200" dirty="0">
              <a:latin typeface="+mn-ea"/>
              <a:ea typeface="+mn-ea"/>
            </a:endParaRPr>
          </a:p>
          <a:p>
            <a:pPr algn="l"/>
            <a:endParaRPr lang="en-US" altLang="ja-JP" sz="3200" dirty="0">
              <a:latin typeface="+mn-ea"/>
              <a:ea typeface="+mn-ea"/>
            </a:endParaRPr>
          </a:p>
          <a:p>
            <a:pPr algn="l"/>
            <a:r>
              <a:rPr lang="ja-JP" altLang="en-US" sz="3200" dirty="0">
                <a:latin typeface="+mn-ea"/>
                <a:ea typeface="+mn-ea"/>
              </a:rPr>
              <a:t>例）特許が有効である　→　特許が期限失効していた</a:t>
            </a:r>
            <a:endParaRPr lang="en-US" altLang="ja-JP" sz="3200" dirty="0">
              <a:latin typeface="+mn-ea"/>
              <a:ea typeface="+mn-ea"/>
            </a:endParaRPr>
          </a:p>
          <a:p>
            <a:pPr algn="l"/>
            <a:r>
              <a:rPr lang="ja-JP" altLang="en-US" sz="3200" dirty="0">
                <a:latin typeface="+mn-ea"/>
                <a:ea typeface="+mn-ea"/>
              </a:rPr>
              <a:t>　　県内では類似製品製造会社は無い　→　複数存在していた</a:t>
            </a:r>
            <a:endParaRPr lang="en-US" altLang="ja-JP" sz="3200" dirty="0">
              <a:latin typeface="+mn-ea"/>
              <a:ea typeface="+mn-ea"/>
            </a:endParaRPr>
          </a:p>
          <a:p>
            <a:pPr algn="l"/>
            <a:endParaRPr lang="en-US" altLang="ja-JP" sz="3200" dirty="0">
              <a:latin typeface="+mn-ea"/>
              <a:ea typeface="+mn-ea"/>
            </a:endParaRPr>
          </a:p>
          <a:p>
            <a:pPr algn="l"/>
            <a:r>
              <a:rPr lang="ja-JP" altLang="en-US" sz="3200" dirty="0">
                <a:solidFill>
                  <a:srgbClr val="FF0000"/>
                </a:solidFill>
                <a:latin typeface="+mn-ea"/>
                <a:ea typeface="+mn-ea"/>
              </a:rPr>
              <a:t>　　　　　実際には資金使途の根拠が成立しない可能性</a:t>
            </a:r>
            <a:endParaRPr lang="en-US" altLang="ja-JP" sz="3200" dirty="0">
              <a:solidFill>
                <a:srgbClr val="FF0000"/>
              </a:solidFill>
              <a:latin typeface="+mn-ea"/>
              <a:ea typeface="+mn-ea"/>
            </a:endParaRPr>
          </a:p>
        </p:txBody>
      </p:sp>
      <p:sp>
        <p:nvSpPr>
          <p:cNvPr id="1212" name="矢印: 下 7"/>
          <p:cNvSpPr/>
          <p:nvPr/>
        </p:nvSpPr>
        <p:spPr>
          <a:xfrm>
            <a:off x="4343400" y="3484959"/>
            <a:ext cx="2861733" cy="829735"/>
          </a:xfrm>
          <a:prstGeom prst="downArrow">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13" name="タイトル 1"/>
          <p:cNvSpPr txBox="1"/>
          <p:nvPr/>
        </p:nvSpPr>
        <p:spPr>
          <a:xfrm>
            <a:off x="0" y="4559515"/>
            <a:ext cx="12192000" cy="2044485"/>
          </a:xfrm>
          <a:prstGeom prst="rect">
            <a:avLst/>
          </a:prstGeom>
        </p:spPr>
        <p:txBody>
          <a:bodyPr vert="horz" lIns="72000" tIns="36000" rIns="72000" bIns="36000" rtlCol="0" anchor="t" anchorCtr="0">
            <a:norm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pPr algn="l"/>
            <a:r>
              <a:rPr lang="ja-JP" altLang="en-US" sz="3200" dirty="0">
                <a:latin typeface="+mn-ea"/>
                <a:ea typeface="+mn-ea"/>
              </a:rPr>
              <a:t>・上記の理由以外にも、制度の不正利用が認められた場合、</a:t>
            </a:r>
            <a:endParaRPr lang="en-US" altLang="ja-JP" sz="3200" dirty="0">
              <a:latin typeface="+mn-ea"/>
              <a:ea typeface="+mn-ea"/>
            </a:endParaRPr>
          </a:p>
          <a:p>
            <a:pPr algn="l"/>
            <a:r>
              <a:rPr lang="ja-JP" altLang="en-US" sz="3200" dirty="0">
                <a:latin typeface="+mn-ea"/>
                <a:ea typeface="+mn-ea"/>
              </a:rPr>
              <a:t>当該申請に係る</a:t>
            </a:r>
            <a:r>
              <a:rPr lang="ja-JP" altLang="en-US" sz="3200" dirty="0">
                <a:solidFill>
                  <a:srgbClr val="FF0000"/>
                </a:solidFill>
                <a:latin typeface="+mn-ea"/>
                <a:ea typeface="+mn-ea"/>
              </a:rPr>
              <a:t>既に交付した利子補給金の全部又は一部の返還を求められる場合（要綱第</a:t>
            </a:r>
            <a:r>
              <a:rPr lang="en-US" altLang="ja-JP" sz="3200" dirty="0">
                <a:solidFill>
                  <a:srgbClr val="FF0000"/>
                </a:solidFill>
                <a:latin typeface="+mn-ea"/>
                <a:ea typeface="+mn-ea"/>
              </a:rPr>
              <a:t>18</a:t>
            </a:r>
            <a:r>
              <a:rPr lang="ja-JP" altLang="en-US" sz="3200" dirty="0">
                <a:solidFill>
                  <a:srgbClr val="FF0000"/>
                </a:solidFill>
                <a:latin typeface="+mn-ea"/>
                <a:ea typeface="+mn-ea"/>
              </a:rPr>
              <a:t>）</a:t>
            </a:r>
            <a:r>
              <a:rPr lang="ja-JP" altLang="en-US" sz="3200" dirty="0">
                <a:latin typeface="+mn-ea"/>
                <a:ea typeface="+mn-ea"/>
              </a:rPr>
              <a:t>や、以後の</a:t>
            </a:r>
            <a:r>
              <a:rPr lang="ja-JP" altLang="en-US" sz="3200" dirty="0">
                <a:solidFill>
                  <a:srgbClr val="FF0000"/>
                </a:solidFill>
                <a:latin typeface="+mn-ea"/>
                <a:ea typeface="+mn-ea"/>
              </a:rPr>
              <a:t>同制度の利用不可（要綱第</a:t>
            </a:r>
            <a:r>
              <a:rPr lang="en-US" altLang="ja-JP" sz="3200" dirty="0">
                <a:solidFill>
                  <a:srgbClr val="FF0000"/>
                </a:solidFill>
                <a:latin typeface="+mn-ea"/>
                <a:ea typeface="+mn-ea"/>
              </a:rPr>
              <a:t>14)</a:t>
            </a:r>
            <a:r>
              <a:rPr lang="ja-JP" altLang="en-US" sz="3200" dirty="0">
                <a:latin typeface="+mn-ea"/>
                <a:ea typeface="+mn-ea"/>
              </a:rPr>
              <a:t>となる可能性があります。</a:t>
            </a:r>
            <a:endParaRPr lang="en-US" altLang="ja-JP" sz="3200" dirty="0">
              <a:latin typeface="+mn-ea"/>
              <a:ea typeface="+mn-ea"/>
            </a:endParaRPr>
          </a:p>
        </p:txBody>
      </p:sp>
    </p:spTree>
    <p:extLst>
      <p:ext uri="{BB962C8B-B14F-4D97-AF65-F5344CB8AC3E}">
        <p14:creationId xmlns:p14="http://schemas.microsoft.com/office/powerpoint/2010/main" val="180747349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5" name="タイトル 1"/>
          <p:cNvSpPr>
            <a:spLocks noGrp="1"/>
          </p:cNvSpPr>
          <p:nvPr>
            <p:ph type="ctrTitle"/>
          </p:nvPr>
        </p:nvSpPr>
        <p:spPr>
          <a:xfrm>
            <a:off x="-377437" y="142063"/>
            <a:ext cx="4881704" cy="728133"/>
          </a:xfrm>
        </p:spPr>
        <p:txBody>
          <a:bodyPr lIns="72000" tIns="36000" rIns="72000" bIns="36000" anchor="t" anchorCtr="0">
            <a:normAutofit/>
          </a:bodyPr>
          <a:lstStyle/>
          <a:p>
            <a:r>
              <a:rPr lang="en-US" altLang="ja-JP" sz="4000" dirty="0">
                <a:latin typeface="HG丸ｺﾞｼｯｸM-PRO" panose="020F0600000000000000" pitchFamily="50" charset="-128"/>
                <a:ea typeface="HG丸ｺﾞｼｯｸM-PRO" panose="020F0600000000000000" pitchFamily="50" charset="-128"/>
              </a:rPr>
              <a:t>【</a:t>
            </a:r>
            <a:r>
              <a:rPr lang="ja-JP" altLang="en-US" sz="4000" dirty="0">
                <a:latin typeface="HG丸ｺﾞｼｯｸM-PRO" panose="020F0600000000000000" pitchFamily="50" charset="-128"/>
                <a:ea typeface="HG丸ｺﾞｼｯｸM-PRO" panose="020F0600000000000000" pitchFamily="50" charset="-128"/>
              </a:rPr>
              <a:t>お問い合わせ</a:t>
            </a:r>
            <a:r>
              <a:rPr kumimoji="1" lang="en-US" altLang="ja-JP" sz="4000" dirty="0">
                <a:latin typeface="HG丸ｺﾞｼｯｸM-PRO" panose="020F0600000000000000" pitchFamily="50" charset="-128"/>
                <a:ea typeface="HG丸ｺﾞｼｯｸM-PRO" panose="020F0600000000000000" pitchFamily="50" charset="-128"/>
              </a:rPr>
              <a:t>】</a:t>
            </a:r>
            <a:endParaRPr kumimoji="1" lang="ja-JP" altLang="en-US" sz="4000" dirty="0">
              <a:latin typeface="HG丸ｺﾞｼｯｸM-PRO" panose="020F0600000000000000" pitchFamily="50" charset="-128"/>
              <a:ea typeface="HG丸ｺﾞｼｯｸM-PRO" panose="020F0600000000000000" pitchFamily="50" charset="-128"/>
            </a:endParaRPr>
          </a:p>
        </p:txBody>
      </p:sp>
      <p:sp>
        <p:nvSpPr>
          <p:cNvPr id="1216" name="タイトル 1"/>
          <p:cNvSpPr txBox="1"/>
          <p:nvPr/>
        </p:nvSpPr>
        <p:spPr>
          <a:xfrm>
            <a:off x="1" y="1405468"/>
            <a:ext cx="12132732" cy="3386666"/>
          </a:xfrm>
          <a:prstGeom prst="rect">
            <a:avLst/>
          </a:prstGeom>
        </p:spPr>
        <p:txBody>
          <a:bodyPr vert="horz" lIns="72000" tIns="36000" rIns="72000" bIns="36000" rtlCol="0" anchor="t" anchorCtr="0">
            <a:norm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pPr algn="l"/>
            <a:r>
              <a:rPr lang="ja-JP" altLang="en-US" sz="3200" dirty="0">
                <a:latin typeface="+mn-ea"/>
                <a:ea typeface="+mn-ea"/>
              </a:rPr>
              <a:t>（公財）静岡県産業振興財団</a:t>
            </a:r>
            <a:endParaRPr lang="en-US" altLang="ja-JP" sz="3200" dirty="0">
              <a:latin typeface="+mn-ea"/>
              <a:ea typeface="+mn-ea"/>
            </a:endParaRPr>
          </a:p>
          <a:p>
            <a:pPr algn="l"/>
            <a:r>
              <a:rPr lang="ja-JP" altLang="en-US" sz="3200" dirty="0">
                <a:latin typeface="+mn-ea"/>
                <a:ea typeface="+mn-ea"/>
              </a:rPr>
              <a:t>　　ウェルネス・フーズ産業支援センター</a:t>
            </a:r>
          </a:p>
          <a:p>
            <a:pPr algn="l"/>
            <a:r>
              <a:rPr lang="ja-JP" altLang="en-US" sz="3200" dirty="0">
                <a:latin typeface="+mn-ea"/>
                <a:ea typeface="+mn-ea"/>
              </a:rPr>
              <a:t>　　</a:t>
            </a:r>
            <a:r>
              <a:rPr lang="en-US" altLang="ja-JP" sz="3200" dirty="0">
                <a:latin typeface="+mn-ea"/>
                <a:ea typeface="+mn-ea"/>
              </a:rPr>
              <a:t>TEL</a:t>
            </a:r>
            <a:r>
              <a:rPr lang="ja-JP" altLang="en-US" sz="3200" dirty="0">
                <a:latin typeface="+mn-ea"/>
                <a:ea typeface="+mn-ea"/>
              </a:rPr>
              <a:t>：</a:t>
            </a:r>
            <a:r>
              <a:rPr lang="en-US" altLang="ja-JP" sz="3200" dirty="0">
                <a:latin typeface="+mn-ea"/>
                <a:ea typeface="+mn-ea"/>
              </a:rPr>
              <a:t>054-254-4513</a:t>
            </a:r>
          </a:p>
          <a:p>
            <a:pPr algn="l"/>
            <a:r>
              <a:rPr lang="ja-JP" altLang="en-US" sz="3200" dirty="0">
                <a:latin typeface="+mn-ea"/>
                <a:ea typeface="+mn-ea"/>
              </a:rPr>
              <a:t>　　</a:t>
            </a:r>
            <a:r>
              <a:rPr lang="en-US" altLang="ja-JP" sz="3200" dirty="0">
                <a:latin typeface="+mn-ea"/>
                <a:ea typeface="+mn-ea"/>
              </a:rPr>
              <a:t>FAX</a:t>
            </a:r>
            <a:r>
              <a:rPr lang="ja-JP" altLang="en-US" sz="3200" dirty="0">
                <a:latin typeface="+mn-ea"/>
                <a:ea typeface="+mn-ea"/>
              </a:rPr>
              <a:t>：</a:t>
            </a:r>
            <a:r>
              <a:rPr lang="en-US" altLang="ja-JP" sz="3200" dirty="0">
                <a:latin typeface="+mn-ea"/>
                <a:ea typeface="+mn-ea"/>
              </a:rPr>
              <a:t>054-253-0019</a:t>
            </a:r>
          </a:p>
          <a:p>
            <a:pPr algn="l"/>
            <a:r>
              <a:rPr lang="ja-JP" altLang="en-US" sz="3200" dirty="0">
                <a:latin typeface="+mn-ea"/>
                <a:ea typeface="+mn-ea"/>
              </a:rPr>
              <a:t>　　</a:t>
            </a:r>
            <a:r>
              <a:rPr lang="en-US" altLang="ja-JP" sz="3200" dirty="0">
                <a:latin typeface="+mn-ea"/>
                <a:ea typeface="+mn-ea"/>
              </a:rPr>
              <a:t>E-mail</a:t>
            </a:r>
            <a:r>
              <a:rPr lang="ja-JP" altLang="en-US" sz="3200" dirty="0">
                <a:latin typeface="+mn-ea"/>
                <a:ea typeface="+mn-ea"/>
              </a:rPr>
              <a:t>：</a:t>
            </a:r>
            <a:r>
              <a:rPr lang="en-US" altLang="ja-JP" sz="3200" dirty="0">
                <a:latin typeface="+mn-ea"/>
                <a:ea typeface="+mn-ea"/>
                <a:hlinkClick r:id="rId2"/>
              </a:rPr>
              <a:t>newfoods@ric-shizuoka.or.jp</a:t>
            </a:r>
            <a:endParaRPr lang="en-US" altLang="ja-JP" sz="3200" dirty="0">
              <a:latin typeface="+mn-ea"/>
              <a:ea typeface="+mn-ea"/>
            </a:endParaRPr>
          </a:p>
          <a:p>
            <a:pPr algn="l"/>
            <a:r>
              <a:rPr lang="ja-JP" altLang="en-US" sz="3200" dirty="0">
                <a:latin typeface="+mn-ea"/>
                <a:ea typeface="+mn-ea"/>
              </a:rPr>
              <a:t>　　制度融資担当宛</a:t>
            </a:r>
            <a:endParaRPr lang="en-US" altLang="ja-JP" sz="3200" dirty="0">
              <a:latin typeface="+mn-ea"/>
              <a:ea typeface="+mn-ea"/>
            </a:endParaRPr>
          </a:p>
        </p:txBody>
      </p:sp>
      <p:sp>
        <p:nvSpPr>
          <p:cNvPr id="1217" name="タイトル 1"/>
          <p:cNvSpPr txBox="1"/>
          <p:nvPr/>
        </p:nvSpPr>
        <p:spPr>
          <a:xfrm>
            <a:off x="0" y="4580467"/>
            <a:ext cx="11770128" cy="2135470"/>
          </a:xfrm>
          <a:prstGeom prst="rect">
            <a:avLst/>
          </a:prstGeom>
        </p:spPr>
        <p:txBody>
          <a:bodyPr vert="horz" lIns="72000" tIns="36000" rIns="72000" bIns="36000" rtlCol="0" anchor="t" anchorCtr="0">
            <a:norm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pPr algn="l"/>
            <a:endParaRPr lang="en-US" altLang="ja-JP" sz="3200" dirty="0">
              <a:latin typeface="+mn-ea"/>
              <a:ea typeface="+mn-ea"/>
            </a:endParaRPr>
          </a:p>
          <a:p>
            <a:pPr algn="l"/>
            <a:endParaRPr lang="en-US" altLang="ja-JP" sz="3200" dirty="0">
              <a:latin typeface="+mn-ea"/>
              <a:ea typeface="+mn-ea"/>
            </a:endParaRPr>
          </a:p>
        </p:txBody>
      </p:sp>
    </p:spTree>
    <p:extLst>
      <p:ext uri="{BB962C8B-B14F-4D97-AF65-F5344CB8AC3E}">
        <p14:creationId xmlns:p14="http://schemas.microsoft.com/office/powerpoint/2010/main" val="251985180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9" name="タイトル 1"/>
          <p:cNvSpPr>
            <a:spLocks noGrp="1"/>
          </p:cNvSpPr>
          <p:nvPr>
            <p:ph type="ctrTitle"/>
          </p:nvPr>
        </p:nvSpPr>
        <p:spPr>
          <a:xfrm>
            <a:off x="-674812" y="160898"/>
            <a:ext cx="4885267" cy="728133"/>
          </a:xfrm>
        </p:spPr>
        <p:txBody>
          <a:bodyPr lIns="72000" tIns="36000" rIns="72000" bIns="36000" anchor="t" anchorCtr="0">
            <a:normAutofit/>
          </a:bodyPr>
          <a:lstStyle/>
          <a:p>
            <a:r>
              <a:rPr kumimoji="1" lang="en-US" altLang="ja-JP" sz="4000" dirty="0">
                <a:latin typeface="HG丸ｺﾞｼｯｸM-PRO" panose="020F0600000000000000" pitchFamily="50" charset="-128"/>
                <a:ea typeface="HG丸ｺﾞｼｯｸM-PRO" panose="020F0600000000000000" pitchFamily="50" charset="-128"/>
              </a:rPr>
              <a:t>【</a:t>
            </a:r>
            <a:r>
              <a:rPr lang="ja-JP" altLang="en-US" sz="4000" dirty="0">
                <a:latin typeface="HG丸ｺﾞｼｯｸM-PRO" panose="020F0600000000000000" pitchFamily="50" charset="-128"/>
                <a:ea typeface="HG丸ｺﾞｼｯｸM-PRO" panose="020F0600000000000000" pitchFamily="50" charset="-128"/>
              </a:rPr>
              <a:t>制度概要</a:t>
            </a:r>
            <a:r>
              <a:rPr kumimoji="1" lang="en-US" altLang="ja-JP" sz="4000" dirty="0">
                <a:latin typeface="HG丸ｺﾞｼｯｸM-PRO" panose="020F0600000000000000" pitchFamily="50" charset="-128"/>
                <a:ea typeface="HG丸ｺﾞｼｯｸM-PRO" panose="020F0600000000000000" pitchFamily="50" charset="-128"/>
              </a:rPr>
              <a:t>】</a:t>
            </a:r>
            <a:endParaRPr kumimoji="1" lang="ja-JP" altLang="en-US" sz="4000" dirty="0">
              <a:latin typeface="HG丸ｺﾞｼｯｸM-PRO" panose="020F0600000000000000" pitchFamily="50" charset="-128"/>
              <a:ea typeface="HG丸ｺﾞｼｯｸM-PRO" panose="020F0600000000000000" pitchFamily="50" charset="-128"/>
            </a:endParaRPr>
          </a:p>
        </p:txBody>
      </p:sp>
      <p:sp>
        <p:nvSpPr>
          <p:cNvPr id="1110" name="タイトル 1"/>
          <p:cNvSpPr txBox="1"/>
          <p:nvPr/>
        </p:nvSpPr>
        <p:spPr>
          <a:xfrm>
            <a:off x="382715" y="944646"/>
            <a:ext cx="1842305" cy="452369"/>
          </a:xfrm>
          <a:prstGeom prst="rect">
            <a:avLst/>
          </a:prstGeom>
        </p:spPr>
        <p:txBody>
          <a:bodyPr vert="horz" lIns="72000" tIns="36000" rIns="72000" bIns="36000" rtlCol="0" anchor="t" anchorCtr="0">
            <a:norm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r>
              <a:rPr lang="ja-JP" altLang="en-US" sz="2400" dirty="0">
                <a:latin typeface="HG丸ｺﾞｼｯｸM-PRO" panose="020F0600000000000000" pitchFamily="50" charset="-128"/>
                <a:ea typeface="HG丸ｺﾞｼｯｸM-PRO" panose="020F0600000000000000" pitchFamily="50" charset="-128"/>
              </a:rPr>
              <a:t>〇根拠法令</a:t>
            </a:r>
          </a:p>
        </p:txBody>
      </p:sp>
      <p:sp>
        <p:nvSpPr>
          <p:cNvPr id="1111" name="テキスト ボックス 5"/>
          <p:cNvSpPr txBox="1"/>
          <p:nvPr/>
        </p:nvSpPr>
        <p:spPr>
          <a:xfrm>
            <a:off x="605366" y="1349611"/>
            <a:ext cx="10816167" cy="1200329"/>
          </a:xfrm>
          <a:prstGeom prst="rect">
            <a:avLst/>
          </a:prstGeom>
          <a:noFill/>
        </p:spPr>
        <p:txBody>
          <a:bodyPr wrap="square">
            <a:spAutoFit/>
          </a:bodyPr>
          <a:lstStyle/>
          <a:p>
            <a:pPr algn="l"/>
            <a:r>
              <a:rPr lang="ja-JP" altLang="en-US" sz="2400" dirty="0"/>
              <a:t>・静岡県特別政策資金融資制度要綱　第１</a:t>
            </a:r>
            <a:endParaRPr lang="en-US" altLang="ja-JP" sz="2400" dirty="0"/>
          </a:p>
          <a:p>
            <a:pPr algn="l"/>
            <a:r>
              <a:rPr lang="ja-JP" altLang="en-US" sz="2400" dirty="0"/>
              <a:t>　「県内中小企業者等が県等公共団体の行う</a:t>
            </a:r>
            <a:r>
              <a:rPr lang="ja-JP" altLang="en-US" sz="2400" u="sng" dirty="0"/>
              <a:t>特定施策</a:t>
            </a:r>
            <a:r>
              <a:rPr lang="ja-JP" altLang="en-US" sz="2400" dirty="0"/>
              <a:t>に対応するため</a:t>
            </a:r>
            <a:endParaRPr lang="en-US" altLang="ja-JP" sz="2400" dirty="0"/>
          </a:p>
          <a:p>
            <a:pPr algn="l"/>
            <a:r>
              <a:rPr lang="ja-JP" altLang="en-US" sz="2400" dirty="0"/>
              <a:t>　　（中略）利子補給金を交付するものと（中略）する」</a:t>
            </a:r>
            <a:endParaRPr lang="en-US" altLang="ja-JP" sz="2400" dirty="0"/>
          </a:p>
        </p:txBody>
      </p:sp>
      <p:sp>
        <p:nvSpPr>
          <p:cNvPr id="1112" name="タイトル 1"/>
          <p:cNvSpPr txBox="1"/>
          <p:nvPr/>
        </p:nvSpPr>
        <p:spPr>
          <a:xfrm>
            <a:off x="382715" y="2790372"/>
            <a:ext cx="1842305" cy="452369"/>
          </a:xfrm>
          <a:prstGeom prst="rect">
            <a:avLst/>
          </a:prstGeom>
        </p:spPr>
        <p:txBody>
          <a:bodyPr vert="horz" lIns="72000" tIns="36000" rIns="72000" bIns="36000" rtlCol="0" anchor="t" anchorCtr="0">
            <a:norm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r>
              <a:rPr lang="ja-JP" altLang="en-US" sz="2400" dirty="0">
                <a:latin typeface="HG丸ｺﾞｼｯｸM-PRO" panose="020F0600000000000000" pitchFamily="50" charset="-128"/>
                <a:ea typeface="HG丸ｺﾞｼｯｸM-PRO" panose="020F0600000000000000" pitchFamily="50" charset="-128"/>
              </a:rPr>
              <a:t>〇特定施策</a:t>
            </a:r>
          </a:p>
        </p:txBody>
      </p:sp>
      <p:sp>
        <p:nvSpPr>
          <p:cNvPr id="1113" name="テキスト ボックス 9"/>
          <p:cNvSpPr txBox="1"/>
          <p:nvPr/>
        </p:nvSpPr>
        <p:spPr>
          <a:xfrm>
            <a:off x="605366" y="3242741"/>
            <a:ext cx="11332634" cy="1199436"/>
          </a:xfrm>
          <a:prstGeom prst="rect">
            <a:avLst/>
          </a:prstGeom>
          <a:noFill/>
        </p:spPr>
        <p:txBody>
          <a:bodyPr wrap="square">
            <a:spAutoFit/>
          </a:bodyPr>
          <a:lstStyle/>
          <a:p>
            <a:pPr algn="l"/>
            <a:r>
              <a:rPr lang="ja-JP" altLang="en-US" sz="2400" dirty="0"/>
              <a:t>特定施策とは？</a:t>
            </a:r>
            <a:endParaRPr lang="en-US" altLang="ja-JP" sz="2400" dirty="0"/>
          </a:p>
          <a:p>
            <a:pPr algn="l"/>
            <a:r>
              <a:rPr lang="ja-JP" altLang="en-US" sz="2400" dirty="0"/>
              <a:t>→県が展開する様々なプロジェクトを指す。本説明では令和７年度から展開している「静岡ウェルネスプロジェクト」と定義する。</a:t>
            </a:r>
            <a:endParaRPr lang="en-US" altLang="ja-JP" sz="2400" dirty="0"/>
          </a:p>
        </p:txBody>
      </p:sp>
      <p:sp>
        <p:nvSpPr>
          <p:cNvPr id="1114" name="タイトル 1"/>
          <p:cNvSpPr txBox="1"/>
          <p:nvPr/>
        </p:nvSpPr>
        <p:spPr>
          <a:xfrm>
            <a:off x="397934" y="4636098"/>
            <a:ext cx="3335865" cy="452369"/>
          </a:xfrm>
          <a:prstGeom prst="rect">
            <a:avLst/>
          </a:prstGeom>
        </p:spPr>
        <p:txBody>
          <a:bodyPr vert="horz" lIns="72000" tIns="36000" rIns="72000" bIns="36000" rtlCol="0" anchor="t" anchorCtr="0">
            <a:norm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r>
              <a:rPr lang="ja-JP" altLang="en-US" sz="2400" dirty="0">
                <a:latin typeface="HG丸ｺﾞｼｯｸM-PRO" panose="020F0600000000000000" pitchFamily="50" charset="-128"/>
                <a:ea typeface="HG丸ｺﾞｼｯｸM-PRO" panose="020F0600000000000000" pitchFamily="50" charset="-128"/>
              </a:rPr>
              <a:t>〇制度概要（まとめ）</a:t>
            </a:r>
          </a:p>
        </p:txBody>
      </p:sp>
      <p:sp>
        <p:nvSpPr>
          <p:cNvPr id="1115" name="テキスト ボックス 11"/>
          <p:cNvSpPr txBox="1"/>
          <p:nvPr/>
        </p:nvSpPr>
        <p:spPr>
          <a:xfrm>
            <a:off x="673099" y="5150634"/>
            <a:ext cx="11332634" cy="830997"/>
          </a:xfrm>
          <a:prstGeom prst="rect">
            <a:avLst/>
          </a:prstGeom>
          <a:noFill/>
        </p:spPr>
        <p:txBody>
          <a:bodyPr wrap="square">
            <a:spAutoFit/>
          </a:bodyPr>
          <a:lstStyle/>
          <a:p>
            <a:pPr algn="l"/>
            <a:r>
              <a:rPr lang="ja-JP" altLang="en-US" sz="2400" dirty="0"/>
              <a:t>上記より、「</a:t>
            </a:r>
            <a:r>
              <a:rPr lang="ja-JP" altLang="en-US" sz="2400" u="sng" dirty="0"/>
              <a:t>静岡ウェルネスプロジェクト」の主旨（資金使途基準）に合致する事業に対し、利子補給を行う制度</a:t>
            </a:r>
            <a:endParaRPr lang="en-US" altLang="ja-JP" sz="2400" u="sng" dirty="0"/>
          </a:p>
        </p:txBody>
      </p:sp>
    </p:spTree>
    <p:extLst>
      <p:ext uri="{BB962C8B-B14F-4D97-AF65-F5344CB8AC3E}">
        <p14:creationId xmlns:p14="http://schemas.microsoft.com/office/powerpoint/2010/main" val="395962496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7" name="タイトル 1"/>
          <p:cNvSpPr>
            <a:spLocks noGrp="1"/>
          </p:cNvSpPr>
          <p:nvPr>
            <p:ph type="ctrTitle"/>
          </p:nvPr>
        </p:nvSpPr>
        <p:spPr>
          <a:xfrm>
            <a:off x="-377437" y="142063"/>
            <a:ext cx="4885267" cy="728133"/>
          </a:xfrm>
        </p:spPr>
        <p:txBody>
          <a:bodyPr lIns="72000" tIns="36000" rIns="72000" bIns="36000" anchor="t" anchorCtr="0">
            <a:normAutofit/>
          </a:bodyPr>
          <a:lstStyle/>
          <a:p>
            <a:r>
              <a:rPr kumimoji="1" lang="en-US" altLang="ja-JP" sz="4000" dirty="0">
                <a:latin typeface="HG丸ｺﾞｼｯｸM-PRO" panose="020F0600000000000000" pitchFamily="50" charset="-128"/>
                <a:ea typeface="HG丸ｺﾞｼｯｸM-PRO" panose="020F0600000000000000" pitchFamily="50" charset="-128"/>
              </a:rPr>
              <a:t>【</a:t>
            </a:r>
            <a:r>
              <a:rPr lang="ja-JP" altLang="en-US" sz="4000" dirty="0">
                <a:latin typeface="HG丸ｺﾞｼｯｸM-PRO" panose="020F0600000000000000" pitchFamily="50" charset="-128"/>
                <a:ea typeface="HG丸ｺﾞｼｯｸM-PRO" panose="020F0600000000000000" pitchFamily="50" charset="-128"/>
              </a:rPr>
              <a:t>申請の流れ</a:t>
            </a:r>
            <a:r>
              <a:rPr kumimoji="1" lang="en-US" altLang="ja-JP" sz="4000" dirty="0">
                <a:latin typeface="HG丸ｺﾞｼｯｸM-PRO" panose="020F0600000000000000" pitchFamily="50" charset="-128"/>
                <a:ea typeface="HG丸ｺﾞｼｯｸM-PRO" panose="020F0600000000000000" pitchFamily="50" charset="-128"/>
              </a:rPr>
              <a:t>】</a:t>
            </a:r>
            <a:endParaRPr kumimoji="1" lang="ja-JP" altLang="en-US" sz="4000" dirty="0">
              <a:latin typeface="HG丸ｺﾞｼｯｸM-PRO" panose="020F0600000000000000" pitchFamily="50" charset="-128"/>
              <a:ea typeface="HG丸ｺﾞｼｯｸM-PRO" panose="020F0600000000000000" pitchFamily="50" charset="-128"/>
            </a:endParaRPr>
          </a:p>
        </p:txBody>
      </p:sp>
      <p:grpSp>
        <p:nvGrpSpPr>
          <p:cNvPr id="1118" name="グループ化 23"/>
          <p:cNvGrpSpPr/>
          <p:nvPr/>
        </p:nvGrpSpPr>
        <p:grpSpPr>
          <a:xfrm>
            <a:off x="438573" y="4894675"/>
            <a:ext cx="11314854" cy="1777999"/>
            <a:chOff x="700868" y="1569548"/>
            <a:chExt cx="11314854" cy="1777999"/>
          </a:xfrm>
        </p:grpSpPr>
        <p:sp>
          <p:nvSpPr>
            <p:cNvPr id="1119" name="四角形: 角を丸くする 3"/>
            <p:cNvSpPr/>
            <p:nvPr/>
          </p:nvSpPr>
          <p:spPr>
            <a:xfrm>
              <a:off x="700868" y="1574800"/>
              <a:ext cx="1337736" cy="880533"/>
            </a:xfrm>
            <a:prstGeom prst="round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dirty="0">
                  <a:solidFill>
                    <a:schemeClr val="tx1"/>
                  </a:solidFill>
                </a:rPr>
                <a:t>申請者</a:t>
              </a:r>
              <a:endParaRPr kumimoji="1" lang="en-US" altLang="ja-JP" dirty="0">
                <a:solidFill>
                  <a:schemeClr val="tx1"/>
                </a:solidFill>
              </a:endParaRPr>
            </a:p>
            <a:p>
              <a:pPr algn="ctr"/>
              <a:r>
                <a:rPr lang="ja-JP" altLang="en-US" dirty="0">
                  <a:solidFill>
                    <a:schemeClr val="tx1"/>
                  </a:solidFill>
                </a:rPr>
                <a:t>金融機関</a:t>
              </a:r>
              <a:endParaRPr kumimoji="1" lang="ja-JP" altLang="en-US" dirty="0">
                <a:solidFill>
                  <a:schemeClr val="tx1"/>
                </a:solidFill>
              </a:endParaRPr>
            </a:p>
          </p:txBody>
        </p:sp>
        <p:sp>
          <p:nvSpPr>
            <p:cNvPr id="1120" name="矢印: 右 4"/>
            <p:cNvSpPr/>
            <p:nvPr/>
          </p:nvSpPr>
          <p:spPr>
            <a:xfrm>
              <a:off x="2142066" y="1767500"/>
              <a:ext cx="359834" cy="484632"/>
            </a:xfrm>
            <a:prstGeom prst="rightArrow">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21" name="四角形: 角を丸くする 5"/>
            <p:cNvSpPr/>
            <p:nvPr/>
          </p:nvSpPr>
          <p:spPr>
            <a:xfrm>
              <a:off x="2617978" y="1575981"/>
              <a:ext cx="1473200" cy="880533"/>
            </a:xfrm>
            <a:prstGeom prst="round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ja-JP" altLang="en-US" dirty="0">
                  <a:solidFill>
                    <a:schemeClr val="tx1"/>
                  </a:solidFill>
                </a:rPr>
                <a:t>商工金融課</a:t>
              </a:r>
              <a:endParaRPr kumimoji="1" lang="en-US" altLang="ja-JP" dirty="0">
                <a:solidFill>
                  <a:schemeClr val="tx1"/>
                </a:solidFill>
              </a:endParaRPr>
            </a:p>
          </p:txBody>
        </p:sp>
        <p:sp>
          <p:nvSpPr>
            <p:cNvPr id="1122" name="四角形: 角を丸くする 7"/>
            <p:cNvSpPr/>
            <p:nvPr/>
          </p:nvSpPr>
          <p:spPr>
            <a:xfrm>
              <a:off x="4649046" y="1575980"/>
              <a:ext cx="1473200" cy="880533"/>
            </a:xfrm>
            <a:prstGeom prst="round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dirty="0">
                  <a:solidFill>
                    <a:schemeClr val="tx1"/>
                  </a:solidFill>
                </a:rPr>
                <a:t>当センター</a:t>
              </a:r>
              <a:endParaRPr kumimoji="1" lang="en-US" altLang="ja-JP" dirty="0">
                <a:solidFill>
                  <a:schemeClr val="tx1"/>
                </a:solidFill>
              </a:endParaRPr>
            </a:p>
          </p:txBody>
        </p:sp>
        <p:sp>
          <p:nvSpPr>
            <p:cNvPr id="1123" name="矢印: 右 9"/>
            <p:cNvSpPr/>
            <p:nvPr/>
          </p:nvSpPr>
          <p:spPr>
            <a:xfrm>
              <a:off x="4190195" y="1773932"/>
              <a:ext cx="359834" cy="484632"/>
            </a:xfrm>
            <a:prstGeom prst="rightArrow">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24" name="矢印: 右 10"/>
            <p:cNvSpPr/>
            <p:nvPr/>
          </p:nvSpPr>
          <p:spPr>
            <a:xfrm>
              <a:off x="6231467" y="1773932"/>
              <a:ext cx="359834" cy="484632"/>
            </a:xfrm>
            <a:prstGeom prst="rightArrow">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25" name="四角形: 角を丸くする 11"/>
            <p:cNvSpPr/>
            <p:nvPr/>
          </p:nvSpPr>
          <p:spPr>
            <a:xfrm>
              <a:off x="6700522" y="1575979"/>
              <a:ext cx="1473200" cy="880533"/>
            </a:xfrm>
            <a:prstGeom prst="round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ja-JP" altLang="en-US" dirty="0">
                  <a:solidFill>
                    <a:schemeClr val="tx1"/>
                  </a:solidFill>
                </a:rPr>
                <a:t>商工金融課</a:t>
              </a:r>
              <a:endParaRPr kumimoji="1" lang="en-US" altLang="ja-JP" dirty="0">
                <a:solidFill>
                  <a:schemeClr val="tx1"/>
                </a:solidFill>
              </a:endParaRPr>
            </a:p>
          </p:txBody>
        </p:sp>
        <p:sp>
          <p:nvSpPr>
            <p:cNvPr id="1126" name="吹き出し: 角を丸めた四角形 12"/>
            <p:cNvSpPr/>
            <p:nvPr/>
          </p:nvSpPr>
          <p:spPr>
            <a:xfrm>
              <a:off x="1864783" y="2734899"/>
              <a:ext cx="914400" cy="612648"/>
            </a:xfrm>
            <a:prstGeom prst="wedgeRoundRectCallout">
              <a:avLst>
                <a:gd name="adj1" fmla="val -10648"/>
                <a:gd name="adj2" fmla="val -132359"/>
                <a:gd name="adj3" fmla="val 16667"/>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dirty="0">
                  <a:solidFill>
                    <a:schemeClr val="tx1"/>
                  </a:solidFill>
                </a:rPr>
                <a:t>申請</a:t>
              </a:r>
            </a:p>
          </p:txBody>
        </p:sp>
        <p:sp>
          <p:nvSpPr>
            <p:cNvPr id="1127" name="吹き出し: 角を丸めた四角形 13"/>
            <p:cNvSpPr/>
            <p:nvPr/>
          </p:nvSpPr>
          <p:spPr>
            <a:xfrm>
              <a:off x="3912912" y="2710168"/>
              <a:ext cx="914400" cy="612648"/>
            </a:xfrm>
            <a:prstGeom prst="wedgeRoundRectCallout">
              <a:avLst>
                <a:gd name="adj1" fmla="val -10648"/>
                <a:gd name="adj2" fmla="val -132359"/>
                <a:gd name="adj3" fmla="val 16667"/>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ja-JP" altLang="en-US" dirty="0">
                  <a:solidFill>
                    <a:schemeClr val="tx1"/>
                  </a:solidFill>
                </a:rPr>
                <a:t>稟議回付</a:t>
              </a:r>
              <a:endParaRPr kumimoji="1" lang="ja-JP" altLang="en-US" dirty="0">
                <a:solidFill>
                  <a:schemeClr val="tx1"/>
                </a:solidFill>
              </a:endParaRPr>
            </a:p>
          </p:txBody>
        </p:sp>
        <p:sp>
          <p:nvSpPr>
            <p:cNvPr id="1128" name="吹き出し: 角を丸めた四角形 14"/>
            <p:cNvSpPr/>
            <p:nvPr/>
          </p:nvSpPr>
          <p:spPr>
            <a:xfrm>
              <a:off x="5788427" y="2710166"/>
              <a:ext cx="1286933" cy="612648"/>
            </a:xfrm>
            <a:prstGeom prst="wedgeRoundRectCallout">
              <a:avLst>
                <a:gd name="adj1" fmla="val -10648"/>
                <a:gd name="adj2" fmla="val -132359"/>
                <a:gd name="adj3" fmla="val 16667"/>
              </a:avLst>
            </a:prstGeom>
            <a:solidFill>
              <a:schemeClr val="bg1"/>
            </a:solidFill>
            <a:ln w="3810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dirty="0">
                  <a:solidFill>
                    <a:schemeClr val="tx1"/>
                  </a:solidFill>
                </a:rPr>
                <a:t>資金使途確認</a:t>
              </a:r>
            </a:p>
          </p:txBody>
        </p:sp>
        <p:sp>
          <p:nvSpPr>
            <p:cNvPr id="1129" name="矢印: 右 15"/>
            <p:cNvSpPr/>
            <p:nvPr/>
          </p:nvSpPr>
          <p:spPr>
            <a:xfrm>
              <a:off x="8282943" y="1767500"/>
              <a:ext cx="359834" cy="484632"/>
            </a:xfrm>
            <a:prstGeom prst="rightArrow">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130" name="四角形: 角を丸くする 16"/>
            <p:cNvSpPr/>
            <p:nvPr/>
          </p:nvSpPr>
          <p:spPr>
            <a:xfrm>
              <a:off x="8756986" y="1569549"/>
              <a:ext cx="1337736" cy="880533"/>
            </a:xfrm>
            <a:prstGeom prst="round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ja-JP" altLang="en-US" dirty="0">
                  <a:solidFill>
                    <a:schemeClr val="tx1"/>
                  </a:solidFill>
                </a:rPr>
                <a:t>金融機関</a:t>
              </a:r>
              <a:endParaRPr kumimoji="1" lang="ja-JP" altLang="en-US" dirty="0">
                <a:solidFill>
                  <a:schemeClr val="tx1"/>
                </a:solidFill>
              </a:endParaRPr>
            </a:p>
          </p:txBody>
        </p:sp>
        <p:sp>
          <p:nvSpPr>
            <p:cNvPr id="1131" name="矢印: 右 17"/>
            <p:cNvSpPr/>
            <p:nvPr/>
          </p:nvSpPr>
          <p:spPr>
            <a:xfrm>
              <a:off x="10208931" y="1775110"/>
              <a:ext cx="359834" cy="484632"/>
            </a:xfrm>
            <a:prstGeom prst="rightArrow">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132" name="四角形: 角を丸くする 18"/>
            <p:cNvSpPr/>
            <p:nvPr/>
          </p:nvSpPr>
          <p:spPr>
            <a:xfrm>
              <a:off x="10677986" y="1569548"/>
              <a:ext cx="1337736" cy="880533"/>
            </a:xfrm>
            <a:prstGeom prst="round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dirty="0">
                  <a:solidFill>
                    <a:schemeClr val="tx1"/>
                  </a:solidFill>
                </a:rPr>
                <a:t>申請者</a:t>
              </a:r>
            </a:p>
          </p:txBody>
        </p:sp>
        <p:sp>
          <p:nvSpPr>
            <p:cNvPr id="1133" name="吹き出し: 角を丸めた四角形 19"/>
            <p:cNvSpPr/>
            <p:nvPr/>
          </p:nvSpPr>
          <p:spPr>
            <a:xfrm>
              <a:off x="8005660" y="2697306"/>
              <a:ext cx="914400" cy="612648"/>
            </a:xfrm>
            <a:prstGeom prst="wedgeRoundRectCallout">
              <a:avLst>
                <a:gd name="adj1" fmla="val -10648"/>
                <a:gd name="adj2" fmla="val -132359"/>
                <a:gd name="adj3" fmla="val 16667"/>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ja-JP" altLang="en-US" dirty="0">
                  <a:solidFill>
                    <a:schemeClr val="tx1"/>
                  </a:solidFill>
                </a:rPr>
                <a:t>承認通知</a:t>
              </a:r>
              <a:endParaRPr kumimoji="1" lang="ja-JP" altLang="en-US" dirty="0">
                <a:solidFill>
                  <a:schemeClr val="tx1"/>
                </a:solidFill>
              </a:endParaRPr>
            </a:p>
          </p:txBody>
        </p:sp>
        <p:sp>
          <p:nvSpPr>
            <p:cNvPr id="1134" name="吹き出し: 角を丸めた四角形 20"/>
            <p:cNvSpPr/>
            <p:nvPr/>
          </p:nvSpPr>
          <p:spPr>
            <a:xfrm>
              <a:off x="9931648" y="2697304"/>
              <a:ext cx="914400" cy="612648"/>
            </a:xfrm>
            <a:prstGeom prst="wedgeRoundRectCallout">
              <a:avLst>
                <a:gd name="adj1" fmla="val -10648"/>
                <a:gd name="adj2" fmla="val -132359"/>
                <a:gd name="adj3" fmla="val 16667"/>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ja-JP" altLang="en-US" dirty="0">
                  <a:solidFill>
                    <a:schemeClr val="tx1"/>
                  </a:solidFill>
                </a:rPr>
                <a:t>融資</a:t>
              </a:r>
              <a:endParaRPr kumimoji="1" lang="ja-JP" altLang="en-US" dirty="0">
                <a:solidFill>
                  <a:schemeClr val="tx1"/>
                </a:solidFill>
              </a:endParaRPr>
            </a:p>
          </p:txBody>
        </p:sp>
      </p:grpSp>
      <p:sp>
        <p:nvSpPr>
          <p:cNvPr id="1135" name="タイトル 1"/>
          <p:cNvSpPr txBox="1"/>
          <p:nvPr/>
        </p:nvSpPr>
        <p:spPr>
          <a:xfrm>
            <a:off x="37466" y="4365969"/>
            <a:ext cx="1842305" cy="452369"/>
          </a:xfrm>
          <a:prstGeom prst="rect">
            <a:avLst/>
          </a:prstGeom>
        </p:spPr>
        <p:txBody>
          <a:bodyPr vert="horz" lIns="72000" tIns="36000" rIns="72000" bIns="36000" rtlCol="0" anchor="t" anchorCtr="0">
            <a:norm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r>
              <a:rPr lang="ja-JP" altLang="en-US" sz="2400" dirty="0">
                <a:latin typeface="HG丸ｺﾞｼｯｸM-PRO" panose="020F0600000000000000" pitchFamily="50" charset="-128"/>
                <a:ea typeface="HG丸ｺﾞｼｯｸM-PRO" panose="020F0600000000000000" pitchFamily="50" charset="-128"/>
              </a:rPr>
              <a:t>〇本申請</a:t>
            </a:r>
          </a:p>
        </p:txBody>
      </p:sp>
      <p:sp>
        <p:nvSpPr>
          <p:cNvPr id="1136" name="タイトル 1"/>
          <p:cNvSpPr txBox="1"/>
          <p:nvPr/>
        </p:nvSpPr>
        <p:spPr>
          <a:xfrm>
            <a:off x="217383" y="2399208"/>
            <a:ext cx="1842305" cy="452369"/>
          </a:xfrm>
          <a:prstGeom prst="rect">
            <a:avLst/>
          </a:prstGeom>
        </p:spPr>
        <p:txBody>
          <a:bodyPr vert="horz" lIns="72000" tIns="36000" rIns="72000" bIns="36000" rtlCol="0" anchor="t" anchorCtr="0">
            <a:norm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r>
              <a:rPr lang="ja-JP" altLang="en-US" sz="2400" dirty="0">
                <a:latin typeface="HG丸ｺﾞｼｯｸM-PRO" panose="020F0600000000000000" pitchFamily="50" charset="-128"/>
                <a:ea typeface="HG丸ｺﾞｼｯｸM-PRO" panose="020F0600000000000000" pitchFamily="50" charset="-128"/>
              </a:rPr>
              <a:t>〇事前相談</a:t>
            </a:r>
          </a:p>
        </p:txBody>
      </p:sp>
      <p:sp>
        <p:nvSpPr>
          <p:cNvPr id="1137" name="タイトル 1"/>
          <p:cNvSpPr txBox="1"/>
          <p:nvPr/>
        </p:nvSpPr>
        <p:spPr>
          <a:xfrm>
            <a:off x="356756" y="2942533"/>
            <a:ext cx="11311467" cy="1401071"/>
          </a:xfrm>
          <a:prstGeom prst="rect">
            <a:avLst/>
          </a:prstGeom>
        </p:spPr>
        <p:txBody>
          <a:bodyPr vert="horz" lIns="72000" tIns="36000" rIns="72000" bIns="36000" rtlCol="0" anchor="t" anchorCtr="0">
            <a:normAutofit fontScale="92500" lnSpcReduction="10000"/>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pPr algn="l"/>
            <a:r>
              <a:rPr lang="ja-JP" altLang="en-US" sz="2200" dirty="0">
                <a:latin typeface="+mn-ea"/>
                <a:ea typeface="+mn-ea"/>
              </a:rPr>
              <a:t>・</a:t>
            </a:r>
            <a:r>
              <a:rPr lang="ja-JP" altLang="en-US" sz="2200" u="sng" dirty="0">
                <a:latin typeface="+mn-ea"/>
                <a:ea typeface="+mn-ea"/>
              </a:rPr>
              <a:t>資金使途判断表の内容のみ</a:t>
            </a:r>
            <a:r>
              <a:rPr lang="ja-JP" altLang="en-US" sz="2200" dirty="0">
                <a:latin typeface="+mn-ea"/>
                <a:ea typeface="+mn-ea"/>
              </a:rPr>
              <a:t>当センターにて確認。</a:t>
            </a:r>
            <a:endParaRPr lang="en-US" altLang="ja-JP" sz="2200" dirty="0">
              <a:latin typeface="+mn-ea"/>
              <a:ea typeface="+mn-ea"/>
            </a:endParaRPr>
          </a:p>
          <a:p>
            <a:pPr algn="l"/>
            <a:endParaRPr lang="en-US" altLang="ja-JP" sz="2200" dirty="0">
              <a:latin typeface="+mn-ea"/>
              <a:ea typeface="+mn-ea"/>
            </a:endParaRPr>
          </a:p>
          <a:p>
            <a:pPr algn="l"/>
            <a:r>
              <a:rPr lang="ja-JP" altLang="en-US" sz="2200" dirty="0">
                <a:latin typeface="+mn-ea"/>
                <a:ea typeface="+mn-ea"/>
              </a:rPr>
              <a:t>・センター担当者とのメールのやりとりにて確認可。判断表の修正等。</a:t>
            </a:r>
            <a:endParaRPr lang="en-US" altLang="ja-JP" sz="2200" dirty="0">
              <a:latin typeface="+mn-ea"/>
              <a:ea typeface="+mn-ea"/>
            </a:endParaRPr>
          </a:p>
          <a:p>
            <a:pPr algn="l"/>
            <a:endParaRPr lang="en-US" altLang="ja-JP" sz="2200" dirty="0">
              <a:latin typeface="+mn-ea"/>
              <a:ea typeface="+mn-ea"/>
            </a:endParaRPr>
          </a:p>
          <a:p>
            <a:pPr algn="l"/>
            <a:r>
              <a:rPr lang="ja-JP" altLang="en-US" sz="2200" dirty="0">
                <a:latin typeface="+mn-ea"/>
                <a:ea typeface="+mn-ea"/>
              </a:rPr>
              <a:t>・あらかじめ適当な判断表に修正し、以下の本申請にてスムーズな審査手続きを行うねらい。</a:t>
            </a:r>
          </a:p>
        </p:txBody>
      </p:sp>
      <p:sp>
        <p:nvSpPr>
          <p:cNvPr id="1138" name="タイトル 1"/>
          <p:cNvSpPr txBox="1"/>
          <p:nvPr/>
        </p:nvSpPr>
        <p:spPr>
          <a:xfrm>
            <a:off x="312804" y="900594"/>
            <a:ext cx="2204084" cy="452369"/>
          </a:xfrm>
          <a:prstGeom prst="rect">
            <a:avLst/>
          </a:prstGeom>
        </p:spPr>
        <p:txBody>
          <a:bodyPr vert="horz" lIns="72000" tIns="36000" rIns="72000" bIns="36000" rtlCol="0" anchor="t" anchorCtr="0">
            <a:normAutofit fontScale="92500"/>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r>
              <a:rPr lang="ja-JP" altLang="en-US" sz="2400" dirty="0">
                <a:latin typeface="HG丸ｺﾞｼｯｸM-PRO" panose="020F0600000000000000" pitchFamily="50" charset="-128"/>
                <a:ea typeface="HG丸ｺﾞｼｯｸM-PRO" panose="020F0600000000000000" pitchFamily="50" charset="-128"/>
              </a:rPr>
              <a:t>〇基本的な流れ</a:t>
            </a:r>
          </a:p>
        </p:txBody>
      </p:sp>
      <p:sp>
        <p:nvSpPr>
          <p:cNvPr id="1139" name="四角形: 角を丸くする 8"/>
          <p:cNvSpPr/>
          <p:nvPr/>
        </p:nvSpPr>
        <p:spPr>
          <a:xfrm>
            <a:off x="3785615" y="1395932"/>
            <a:ext cx="1337736" cy="880533"/>
          </a:xfrm>
          <a:prstGeom prst="round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ja-JP" altLang="en-US" dirty="0">
                <a:solidFill>
                  <a:schemeClr val="tx1"/>
                </a:solidFill>
              </a:rPr>
              <a:t>事前相談</a:t>
            </a:r>
            <a:endParaRPr kumimoji="1" lang="en-US" altLang="ja-JP" dirty="0">
              <a:solidFill>
                <a:schemeClr val="tx1"/>
              </a:solidFill>
            </a:endParaRPr>
          </a:p>
        </p:txBody>
      </p:sp>
      <p:sp>
        <p:nvSpPr>
          <p:cNvPr id="1140" name="矢印: 右 24"/>
          <p:cNvSpPr/>
          <p:nvPr/>
        </p:nvSpPr>
        <p:spPr>
          <a:xfrm>
            <a:off x="5300134" y="1612057"/>
            <a:ext cx="795866" cy="484632"/>
          </a:xfrm>
          <a:prstGeom prst="rightArrow">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41" name="四角形: 角を丸くする 25"/>
          <p:cNvSpPr/>
          <p:nvPr/>
        </p:nvSpPr>
        <p:spPr>
          <a:xfrm>
            <a:off x="6329006" y="1382796"/>
            <a:ext cx="1337736" cy="880533"/>
          </a:xfrm>
          <a:prstGeom prst="round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dirty="0">
                <a:solidFill>
                  <a:schemeClr val="tx1"/>
                </a:solidFill>
              </a:rPr>
              <a:t>本申請</a:t>
            </a:r>
            <a:endParaRPr kumimoji="1" lang="en-US" altLang="ja-JP" dirty="0">
              <a:solidFill>
                <a:schemeClr val="tx1"/>
              </a:solidFill>
            </a:endParaRPr>
          </a:p>
        </p:txBody>
      </p:sp>
    </p:spTree>
    <p:extLst>
      <p:ext uri="{BB962C8B-B14F-4D97-AF65-F5344CB8AC3E}">
        <p14:creationId xmlns:p14="http://schemas.microsoft.com/office/powerpoint/2010/main" val="324814431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43" name="コンテンツ プレースホルダー 11"/>
          <p:cNvPicPr>
            <a:picLocks noGrp="1" noChangeAspect="1"/>
          </p:cNvPicPr>
          <p:nvPr>
            <p:ph idx="1"/>
          </p:nvPr>
        </p:nvPicPr>
        <p:blipFill>
          <a:blip r:embed="rId2"/>
          <a:stretch>
            <a:fillRect/>
          </a:stretch>
        </p:blipFill>
        <p:spPr>
          <a:xfrm>
            <a:off x="5518140" y="63500"/>
            <a:ext cx="6487594" cy="6731000"/>
          </a:xfrm>
          <a:prstGeom prst="rect">
            <a:avLst/>
          </a:prstGeom>
        </p:spPr>
      </p:pic>
      <p:sp>
        <p:nvSpPr>
          <p:cNvPr id="1144" name="タイトル 1"/>
          <p:cNvSpPr txBox="1"/>
          <p:nvPr/>
        </p:nvSpPr>
        <p:spPr>
          <a:xfrm>
            <a:off x="118533" y="160866"/>
            <a:ext cx="5118770" cy="728133"/>
          </a:xfrm>
          <a:prstGeom prst="rect">
            <a:avLst/>
          </a:prstGeom>
        </p:spPr>
        <p:txBody>
          <a:bodyPr vert="horz" lIns="72000" tIns="36000" rIns="72000" bIns="36000" rtlCol="0" anchor="t" anchorCtr="0">
            <a:normAutofit fontScale="97500"/>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r>
              <a:rPr lang="en-US" altLang="ja-JP" sz="4000" dirty="0">
                <a:latin typeface="HG丸ｺﾞｼｯｸM-PRO" panose="020F0600000000000000" pitchFamily="50" charset="-128"/>
                <a:ea typeface="HG丸ｺﾞｼｯｸM-PRO" panose="020F0600000000000000" pitchFamily="50" charset="-128"/>
              </a:rPr>
              <a:t>【</a:t>
            </a:r>
            <a:r>
              <a:rPr lang="ja-JP" altLang="en-US" sz="4000" dirty="0">
                <a:latin typeface="HG丸ｺﾞｼｯｸM-PRO" panose="020F0600000000000000" pitchFamily="50" charset="-128"/>
                <a:ea typeface="HG丸ｺﾞｼｯｸM-PRO" panose="020F0600000000000000" pitchFamily="50" charset="-128"/>
              </a:rPr>
              <a:t>資金使途判断表</a:t>
            </a:r>
            <a:r>
              <a:rPr lang="en-US" altLang="ja-JP" sz="4000" dirty="0">
                <a:latin typeface="HG丸ｺﾞｼｯｸM-PRO" panose="020F0600000000000000" pitchFamily="50" charset="-128"/>
                <a:ea typeface="HG丸ｺﾞｼｯｸM-PRO" panose="020F0600000000000000" pitchFamily="50" charset="-128"/>
              </a:rPr>
              <a:t>】</a:t>
            </a:r>
            <a:endParaRPr lang="ja-JP" altLang="en-US" sz="4000" dirty="0">
              <a:latin typeface="HG丸ｺﾞｼｯｸM-PRO" panose="020F0600000000000000" pitchFamily="50" charset="-128"/>
              <a:ea typeface="HG丸ｺﾞｼｯｸM-PRO" panose="020F0600000000000000" pitchFamily="50" charset="-128"/>
            </a:endParaRPr>
          </a:p>
        </p:txBody>
      </p:sp>
      <p:sp>
        <p:nvSpPr>
          <p:cNvPr id="1145" name="吹き出し: 角を丸めた四角形 13"/>
          <p:cNvSpPr/>
          <p:nvPr/>
        </p:nvSpPr>
        <p:spPr>
          <a:xfrm>
            <a:off x="2342815" y="1761067"/>
            <a:ext cx="2819400" cy="1084674"/>
          </a:xfrm>
          <a:prstGeom prst="wedgeRoundRectCallout">
            <a:avLst>
              <a:gd name="adj1" fmla="val 90519"/>
              <a:gd name="adj2" fmla="val 27975"/>
              <a:gd name="adj3" fmla="val 16667"/>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ja-JP" altLang="en-US" dirty="0">
                <a:solidFill>
                  <a:schemeClr val="tx1"/>
                </a:solidFill>
              </a:rPr>
              <a:t>・融資金額の内訳を記入</a:t>
            </a:r>
            <a:endParaRPr lang="en-US" altLang="ja-JP" dirty="0">
              <a:solidFill>
                <a:schemeClr val="tx1"/>
              </a:solidFill>
            </a:endParaRPr>
          </a:p>
          <a:p>
            <a:r>
              <a:rPr kumimoji="1" lang="ja-JP" altLang="en-US" u="sng" dirty="0">
                <a:solidFill>
                  <a:schemeClr val="tx1"/>
                </a:solidFill>
              </a:rPr>
              <a:t>・算定根拠も記載する</a:t>
            </a:r>
          </a:p>
        </p:txBody>
      </p:sp>
      <p:sp>
        <p:nvSpPr>
          <p:cNvPr id="1146" name="吹き出し: 角を丸めた四角形 14"/>
          <p:cNvSpPr/>
          <p:nvPr/>
        </p:nvSpPr>
        <p:spPr>
          <a:xfrm>
            <a:off x="575735" y="3460045"/>
            <a:ext cx="5444066" cy="583260"/>
          </a:xfrm>
          <a:prstGeom prst="wedgeRoundRectCallout">
            <a:avLst>
              <a:gd name="adj1" fmla="val 105729"/>
              <a:gd name="adj2" fmla="val 263004"/>
              <a:gd name="adj3" fmla="val 16667"/>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ja-JP" altLang="en-US" dirty="0">
                <a:solidFill>
                  <a:schemeClr val="tx1"/>
                </a:solidFill>
              </a:rPr>
              <a:t>・資金使途基準（後述）より合致するものを選択</a:t>
            </a:r>
            <a:endParaRPr lang="en-US" altLang="ja-JP" dirty="0">
              <a:solidFill>
                <a:schemeClr val="tx1"/>
              </a:solidFill>
            </a:endParaRPr>
          </a:p>
        </p:txBody>
      </p:sp>
      <p:sp>
        <p:nvSpPr>
          <p:cNvPr id="1147" name="吹き出し: 角を丸めた四角形 15"/>
          <p:cNvSpPr/>
          <p:nvPr/>
        </p:nvSpPr>
        <p:spPr>
          <a:xfrm>
            <a:off x="118533" y="4708409"/>
            <a:ext cx="6273800" cy="1818852"/>
          </a:xfrm>
          <a:prstGeom prst="wedgeRoundRectCallout">
            <a:avLst>
              <a:gd name="adj1" fmla="val 61932"/>
              <a:gd name="adj2" fmla="val 31030"/>
              <a:gd name="adj3" fmla="val 16667"/>
            </a:avLst>
          </a:prstGeom>
          <a:solidFill>
            <a:schemeClr val="bg1"/>
          </a:solidFill>
          <a:ln w="3175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ja-JP" altLang="en-US" dirty="0">
                <a:solidFill>
                  <a:schemeClr val="tx1"/>
                </a:solidFill>
              </a:rPr>
              <a:t>・具体的な資金使途（事業内容）を記載する。</a:t>
            </a:r>
            <a:endParaRPr lang="en-US" altLang="ja-JP" dirty="0">
              <a:solidFill>
                <a:schemeClr val="tx1"/>
              </a:solidFill>
            </a:endParaRPr>
          </a:p>
          <a:p>
            <a:r>
              <a:rPr lang="ja-JP" altLang="en-US" dirty="0">
                <a:solidFill>
                  <a:schemeClr val="tx1"/>
                </a:solidFill>
              </a:rPr>
              <a:t>　（融資を利用し、どのような製品製造やサービス展開</a:t>
            </a:r>
            <a:endParaRPr lang="en-US" altLang="ja-JP" dirty="0">
              <a:solidFill>
                <a:schemeClr val="tx1"/>
              </a:solidFill>
            </a:endParaRPr>
          </a:p>
          <a:p>
            <a:r>
              <a:rPr lang="ja-JP" altLang="en-US" dirty="0">
                <a:solidFill>
                  <a:schemeClr val="tx1"/>
                </a:solidFill>
              </a:rPr>
              <a:t>　　等を行うか）</a:t>
            </a:r>
            <a:endParaRPr lang="en-US" altLang="ja-JP" dirty="0">
              <a:solidFill>
                <a:schemeClr val="tx1"/>
              </a:solidFill>
            </a:endParaRPr>
          </a:p>
          <a:p>
            <a:r>
              <a:rPr lang="ja-JP" altLang="en-US" dirty="0">
                <a:solidFill>
                  <a:schemeClr val="tx1"/>
                </a:solidFill>
              </a:rPr>
              <a:t>・上記の内容の差別化、独自性及びその根拠を記載する。</a:t>
            </a:r>
            <a:endParaRPr lang="en-US" altLang="ja-JP" dirty="0">
              <a:solidFill>
                <a:schemeClr val="tx1"/>
              </a:solidFill>
            </a:endParaRPr>
          </a:p>
          <a:p>
            <a:r>
              <a:rPr lang="ja-JP" altLang="en-US" b="1" dirty="0">
                <a:solidFill>
                  <a:srgbClr val="FF0000"/>
                </a:solidFill>
              </a:rPr>
              <a:t>◎</a:t>
            </a:r>
            <a:r>
              <a:rPr lang="en-US" altLang="ja-JP" b="1" dirty="0">
                <a:solidFill>
                  <a:srgbClr val="FF0000"/>
                </a:solidFill>
              </a:rPr>
              <a:t>【</a:t>
            </a:r>
            <a:r>
              <a:rPr lang="ja-JP" altLang="en-US" b="1" dirty="0">
                <a:solidFill>
                  <a:srgbClr val="FF0000"/>
                </a:solidFill>
              </a:rPr>
              <a:t>重要</a:t>
            </a:r>
            <a:r>
              <a:rPr lang="en-US" altLang="ja-JP" b="1" dirty="0">
                <a:solidFill>
                  <a:srgbClr val="FF0000"/>
                </a:solidFill>
              </a:rPr>
              <a:t>】</a:t>
            </a:r>
            <a:r>
              <a:rPr lang="ja-JP" altLang="en-US" b="1" dirty="0">
                <a:solidFill>
                  <a:srgbClr val="FF0000"/>
                </a:solidFill>
              </a:rPr>
              <a:t>上記内容にて資金使途の適否を判断します。</a:t>
            </a:r>
            <a:endParaRPr lang="en-US" altLang="ja-JP" b="1" dirty="0">
              <a:solidFill>
                <a:srgbClr val="FF0000"/>
              </a:solidFill>
            </a:endParaRPr>
          </a:p>
        </p:txBody>
      </p:sp>
    </p:spTree>
    <p:extLst>
      <p:ext uri="{BB962C8B-B14F-4D97-AF65-F5344CB8AC3E}">
        <p14:creationId xmlns:p14="http://schemas.microsoft.com/office/powerpoint/2010/main" val="2018696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9" name="タイトル 1"/>
          <p:cNvSpPr>
            <a:spLocks noGrp="1"/>
          </p:cNvSpPr>
          <p:nvPr>
            <p:ph type="ctrTitle"/>
          </p:nvPr>
        </p:nvSpPr>
        <p:spPr>
          <a:xfrm>
            <a:off x="-377437" y="142063"/>
            <a:ext cx="5059504" cy="728133"/>
          </a:xfrm>
        </p:spPr>
        <p:txBody>
          <a:bodyPr lIns="72000" tIns="36000" rIns="72000" bIns="36000" anchor="t" anchorCtr="0">
            <a:normAutofit/>
          </a:bodyPr>
          <a:lstStyle/>
          <a:p>
            <a:r>
              <a:rPr lang="en-US" altLang="ja-JP" sz="4000" dirty="0">
                <a:latin typeface="HG丸ｺﾞｼｯｸM-PRO" panose="020F0600000000000000" pitchFamily="50" charset="-128"/>
                <a:ea typeface="HG丸ｺﾞｼｯｸM-PRO" panose="020F0600000000000000" pitchFamily="50" charset="-128"/>
              </a:rPr>
              <a:t>【</a:t>
            </a:r>
            <a:r>
              <a:rPr kumimoji="1" lang="ja-JP" altLang="en-US" sz="4000" dirty="0">
                <a:latin typeface="HG丸ｺﾞｼｯｸM-PRO" panose="020F0600000000000000" pitchFamily="50" charset="-128"/>
                <a:ea typeface="HG丸ｺﾞｼｯｸM-PRO" panose="020F0600000000000000" pitchFamily="50" charset="-128"/>
              </a:rPr>
              <a:t>資金使途基準</a:t>
            </a:r>
            <a:r>
              <a:rPr kumimoji="1" lang="en-US" altLang="ja-JP" sz="4000" dirty="0">
                <a:latin typeface="HG丸ｺﾞｼｯｸM-PRO" panose="020F0600000000000000" pitchFamily="50" charset="-128"/>
                <a:ea typeface="HG丸ｺﾞｼｯｸM-PRO" panose="020F0600000000000000" pitchFamily="50" charset="-128"/>
              </a:rPr>
              <a:t>】</a:t>
            </a:r>
            <a:endParaRPr kumimoji="1" lang="ja-JP" altLang="en-US" sz="4000" dirty="0">
              <a:latin typeface="HG丸ｺﾞｼｯｸM-PRO" panose="020F0600000000000000" pitchFamily="50" charset="-128"/>
              <a:ea typeface="HG丸ｺﾞｼｯｸM-PRO" panose="020F0600000000000000" pitchFamily="50" charset="-128"/>
            </a:endParaRPr>
          </a:p>
        </p:txBody>
      </p:sp>
      <p:sp>
        <p:nvSpPr>
          <p:cNvPr id="1150" name="タイトル 1"/>
          <p:cNvSpPr txBox="1"/>
          <p:nvPr/>
        </p:nvSpPr>
        <p:spPr>
          <a:xfrm>
            <a:off x="76197" y="815164"/>
            <a:ext cx="4783669" cy="572434"/>
          </a:xfrm>
          <a:prstGeom prst="rect">
            <a:avLst/>
          </a:prstGeom>
        </p:spPr>
        <p:txBody>
          <a:bodyPr vert="horz" lIns="72000" tIns="36000" rIns="72000" bIns="36000" rtlCol="0" anchor="t" anchorCtr="0">
            <a:norm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pPr algn="l"/>
            <a:r>
              <a:rPr lang="ja-JP" altLang="en-US" sz="2800" dirty="0">
                <a:latin typeface="HG丸ｺﾞｼｯｸM-PRO" panose="020F0600000000000000" pitchFamily="50" charset="-128"/>
                <a:ea typeface="HG丸ｺﾞｼｯｸM-PRO" panose="020F0600000000000000" pitchFamily="50" charset="-128"/>
              </a:rPr>
              <a:t>〇資金使途基準の見直し概要</a:t>
            </a:r>
          </a:p>
        </p:txBody>
      </p:sp>
      <p:sp>
        <p:nvSpPr>
          <p:cNvPr id="1151" name="タイトル 1"/>
          <p:cNvSpPr txBox="1"/>
          <p:nvPr/>
        </p:nvSpPr>
        <p:spPr>
          <a:xfrm>
            <a:off x="405670" y="1794933"/>
            <a:ext cx="11380660" cy="4995333"/>
          </a:xfrm>
          <a:prstGeom prst="rect">
            <a:avLst/>
          </a:prstGeom>
        </p:spPr>
        <p:txBody>
          <a:bodyPr vert="horz" lIns="72000" tIns="36000" rIns="72000" bIns="36000" rtlCol="0" anchor="t" anchorCtr="0">
            <a:norm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pPr algn="l"/>
            <a:endParaRPr lang="ja-JP" altLang="en-US" sz="3600" dirty="0">
              <a:latin typeface="+mn-ea"/>
              <a:ea typeface="+mn-ea"/>
            </a:endParaRPr>
          </a:p>
        </p:txBody>
      </p:sp>
      <p:sp>
        <p:nvSpPr>
          <p:cNvPr id="1152" name="タイトル 1"/>
          <p:cNvSpPr txBox="1"/>
          <p:nvPr/>
        </p:nvSpPr>
        <p:spPr>
          <a:xfrm>
            <a:off x="194731" y="1332565"/>
            <a:ext cx="11802537" cy="5383372"/>
          </a:xfrm>
          <a:prstGeom prst="rect">
            <a:avLst/>
          </a:prstGeom>
        </p:spPr>
        <p:txBody>
          <a:bodyPr vert="horz" lIns="72000" tIns="36000" rIns="72000" bIns="36000" rtlCol="0" anchor="t" anchorCtr="0">
            <a:norm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pPr indent="0" algn="l">
              <a:spcAft>
                <a:spcPts val="0"/>
              </a:spcAft>
            </a:pPr>
            <a:endParaRPr lang="en-US" altLang="ja-JP" sz="2800" dirty="0">
              <a:latin typeface="+mn-ea"/>
              <a:ea typeface="+mn-ea"/>
            </a:endParaRPr>
          </a:p>
          <a:p>
            <a:pPr indent="0" algn="l">
              <a:spcAft>
                <a:spcPts val="0"/>
              </a:spcAft>
            </a:pPr>
            <a:r>
              <a:rPr lang="ja-JP" altLang="en-US" sz="2800" dirty="0">
                <a:latin typeface="+mn-ea"/>
                <a:ea typeface="+mn-ea"/>
              </a:rPr>
              <a:t>・「融資対象者」の明文化</a:t>
            </a:r>
          </a:p>
          <a:p>
            <a:pPr indent="0" algn="l">
              <a:spcAft>
                <a:spcPts val="0"/>
              </a:spcAft>
            </a:pPr>
            <a:endParaRPr lang="ja-JP" altLang="en-US" sz="2800" dirty="0">
              <a:latin typeface="+mn-ea"/>
              <a:ea typeface="+mn-ea"/>
            </a:endParaRPr>
          </a:p>
          <a:p>
            <a:pPr indent="0" algn="l">
              <a:spcAft>
                <a:spcPts val="0"/>
              </a:spcAft>
            </a:pPr>
            <a:r>
              <a:rPr lang="ja-JP" altLang="en-US" sz="2800" dirty="0">
                <a:latin typeface="+mn-ea"/>
                <a:ea typeface="+mn-ea"/>
              </a:rPr>
              <a:t>・「対象資金」に関する注意事項の明文化</a:t>
            </a:r>
          </a:p>
          <a:p>
            <a:pPr indent="0" algn="l">
              <a:spcAft>
                <a:spcPts val="0"/>
              </a:spcAft>
            </a:pPr>
            <a:endParaRPr lang="ja-JP" altLang="en-US" sz="2800" dirty="0">
              <a:latin typeface="+mn-ea"/>
              <a:ea typeface="+mn-ea"/>
            </a:endParaRPr>
          </a:p>
          <a:p>
            <a:pPr indent="0" algn="l">
              <a:spcAft>
                <a:spcPts val="0"/>
              </a:spcAft>
            </a:pPr>
            <a:r>
              <a:rPr lang="ja-JP" altLang="en-US" sz="2800" dirty="0">
                <a:latin typeface="+mn-ea"/>
                <a:ea typeface="+mn-ea"/>
              </a:rPr>
              <a:t>・「未来型食品等」「ウェルネスサービス・製品等」を再定義</a:t>
            </a:r>
          </a:p>
          <a:p>
            <a:pPr algn="l"/>
            <a:endParaRPr lang="ja-JP" altLang="en-US" sz="2800" dirty="0">
              <a:latin typeface="+mn-ea"/>
              <a:ea typeface="+mn-ea"/>
            </a:endParaRPr>
          </a:p>
          <a:p>
            <a:pPr algn="l"/>
            <a:r>
              <a:rPr lang="ja-JP" altLang="en-US" sz="2800" dirty="0">
                <a:latin typeface="+mn-ea"/>
                <a:ea typeface="+mn-ea"/>
              </a:rPr>
              <a:t>・申請内容における研究・連携体制、手法等を明示すること</a:t>
            </a:r>
          </a:p>
          <a:p>
            <a:pPr algn="l"/>
            <a:endParaRPr lang="ja-JP" altLang="en-US" sz="2800" dirty="0">
              <a:latin typeface="+mn-ea"/>
              <a:ea typeface="+mn-ea"/>
            </a:endParaRPr>
          </a:p>
          <a:p>
            <a:pPr algn="l"/>
            <a:r>
              <a:rPr lang="ja-JP" altLang="en-US" sz="2800" dirty="0">
                <a:latin typeface="+mn-ea"/>
                <a:ea typeface="+mn-ea"/>
              </a:rPr>
              <a:t>・過去に制度を利用した成果の記載方法について具体化</a:t>
            </a:r>
          </a:p>
          <a:p>
            <a:pPr algn="l"/>
            <a:endParaRPr lang="ja-JP" altLang="en-US" sz="2800" dirty="0">
              <a:latin typeface="+mn-ea"/>
              <a:ea typeface="+mn-ea"/>
            </a:endParaRPr>
          </a:p>
          <a:p>
            <a:pPr algn="l"/>
            <a:r>
              <a:rPr lang="ja-JP" altLang="en-US" sz="2800" dirty="0">
                <a:latin typeface="+mn-ea"/>
                <a:ea typeface="+mn-ea"/>
              </a:rPr>
              <a:t>・１億円以上の申請については、対面によるヒアリングを実施</a:t>
            </a:r>
            <a:endParaRPr lang="ja-JP" altLang="en-US" sz="3600" dirty="0">
              <a:latin typeface="+mn-ea"/>
              <a:ea typeface="+mn-ea"/>
            </a:endParaRPr>
          </a:p>
        </p:txBody>
      </p:sp>
    </p:spTree>
    <p:extLst>
      <p:ext uri="{BB962C8B-B14F-4D97-AF65-F5344CB8AC3E}">
        <p14:creationId xmlns:p14="http://schemas.microsoft.com/office/powerpoint/2010/main" val="259701125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4" name="タイトル 1"/>
          <p:cNvSpPr>
            <a:spLocks noGrp="1"/>
          </p:cNvSpPr>
          <p:nvPr>
            <p:ph type="ctrTitle"/>
          </p:nvPr>
        </p:nvSpPr>
        <p:spPr>
          <a:xfrm>
            <a:off x="-318170" y="138567"/>
            <a:ext cx="4898637" cy="728133"/>
          </a:xfrm>
        </p:spPr>
        <p:txBody>
          <a:bodyPr lIns="72000" tIns="36000" rIns="72000" bIns="36000" anchor="t" anchorCtr="0">
            <a:normAutofit/>
          </a:bodyPr>
          <a:lstStyle/>
          <a:p>
            <a:r>
              <a:rPr kumimoji="1" lang="en-US" altLang="ja-JP" sz="4000" dirty="0">
                <a:latin typeface="HG丸ｺﾞｼｯｸM-PRO" panose="020F0600000000000000" pitchFamily="50" charset="-128"/>
                <a:ea typeface="HG丸ｺﾞｼｯｸM-PRO" panose="020F0600000000000000" pitchFamily="50" charset="-128"/>
              </a:rPr>
              <a:t>【</a:t>
            </a:r>
            <a:r>
              <a:rPr kumimoji="1" lang="ja-JP" altLang="en-US" sz="4000" dirty="0">
                <a:latin typeface="HG丸ｺﾞｼｯｸM-PRO" panose="020F0600000000000000" pitchFamily="50" charset="-128"/>
                <a:ea typeface="HG丸ｺﾞｼｯｸM-PRO" panose="020F0600000000000000" pitchFamily="50" charset="-128"/>
              </a:rPr>
              <a:t>資金使途基準</a:t>
            </a:r>
            <a:r>
              <a:rPr kumimoji="1" lang="en-US" altLang="ja-JP" sz="4000" dirty="0">
                <a:latin typeface="HG丸ｺﾞｼｯｸM-PRO" panose="020F0600000000000000" pitchFamily="50" charset="-128"/>
                <a:ea typeface="HG丸ｺﾞｼｯｸM-PRO" panose="020F0600000000000000" pitchFamily="50" charset="-128"/>
              </a:rPr>
              <a:t>】</a:t>
            </a:r>
            <a:endParaRPr kumimoji="1" lang="ja-JP" altLang="en-US" sz="4000" dirty="0">
              <a:latin typeface="HG丸ｺﾞｼｯｸM-PRO" panose="020F0600000000000000" pitchFamily="50" charset="-128"/>
              <a:ea typeface="HG丸ｺﾞｼｯｸM-PRO" panose="020F0600000000000000" pitchFamily="50" charset="-128"/>
            </a:endParaRPr>
          </a:p>
        </p:txBody>
      </p:sp>
      <p:sp>
        <p:nvSpPr>
          <p:cNvPr id="1155" name="タイトル 1"/>
          <p:cNvSpPr txBox="1"/>
          <p:nvPr/>
        </p:nvSpPr>
        <p:spPr>
          <a:xfrm>
            <a:off x="93131" y="787403"/>
            <a:ext cx="7213601" cy="457198"/>
          </a:xfrm>
          <a:prstGeom prst="rect">
            <a:avLst/>
          </a:prstGeom>
        </p:spPr>
        <p:txBody>
          <a:bodyPr vert="horz" lIns="72000" tIns="36000" rIns="72000" bIns="36000" rtlCol="0" anchor="t" anchorCtr="0">
            <a:norm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pPr algn="l"/>
            <a:r>
              <a:rPr lang="ja-JP" altLang="en-US" sz="2400" dirty="0">
                <a:latin typeface="HG丸ｺﾞｼｯｸM-PRO" panose="020F0600000000000000" pitchFamily="50" charset="-128"/>
                <a:ea typeface="HG丸ｺﾞｼｯｸM-PRO" panose="020F0600000000000000" pitchFamily="50" charset="-128"/>
              </a:rPr>
              <a:t>〇現在の資金使途基準</a:t>
            </a:r>
          </a:p>
        </p:txBody>
      </p:sp>
      <p:pic>
        <p:nvPicPr>
          <p:cNvPr id="1156" name="図 149"/>
          <p:cNvPicPr>
            <a:picLocks noChangeAspect="1"/>
          </p:cNvPicPr>
          <p:nvPr/>
        </p:nvPicPr>
        <p:blipFill>
          <a:blip r:embed="rId2"/>
          <a:stretch>
            <a:fillRect/>
          </a:stretch>
        </p:blipFill>
        <p:spPr>
          <a:xfrm>
            <a:off x="392557" y="1114571"/>
            <a:ext cx="9772846" cy="5590831"/>
          </a:xfrm>
          <a:prstGeom prst="rect">
            <a:avLst/>
          </a:prstGeom>
        </p:spPr>
      </p:pic>
    </p:spTree>
    <p:extLst>
      <p:ext uri="{BB962C8B-B14F-4D97-AF65-F5344CB8AC3E}">
        <p14:creationId xmlns:p14="http://schemas.microsoft.com/office/powerpoint/2010/main" val="157372079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8" name="タイトル 1"/>
          <p:cNvSpPr>
            <a:spLocks noGrp="1"/>
          </p:cNvSpPr>
          <p:nvPr>
            <p:ph type="ctrTitle"/>
          </p:nvPr>
        </p:nvSpPr>
        <p:spPr>
          <a:xfrm>
            <a:off x="-377437" y="142063"/>
            <a:ext cx="5042570" cy="728133"/>
          </a:xfrm>
        </p:spPr>
        <p:txBody>
          <a:bodyPr lIns="72000" tIns="36000" rIns="72000" bIns="36000" anchor="t" anchorCtr="0">
            <a:normAutofit/>
          </a:bodyPr>
          <a:lstStyle/>
          <a:p>
            <a:r>
              <a:rPr kumimoji="1" lang="en-US" altLang="ja-JP" sz="4000" dirty="0">
                <a:latin typeface="HG丸ｺﾞｼｯｸM-PRO" panose="020F0600000000000000" pitchFamily="50" charset="-128"/>
                <a:ea typeface="HG丸ｺﾞｼｯｸM-PRO" panose="020F0600000000000000" pitchFamily="50" charset="-128"/>
              </a:rPr>
              <a:t>【</a:t>
            </a:r>
            <a:r>
              <a:rPr kumimoji="1" lang="ja-JP" altLang="en-US" sz="4000" dirty="0">
                <a:latin typeface="HG丸ｺﾞｼｯｸM-PRO" panose="020F0600000000000000" pitchFamily="50" charset="-128"/>
                <a:ea typeface="HG丸ｺﾞｼｯｸM-PRO" panose="020F0600000000000000" pitchFamily="50" charset="-128"/>
              </a:rPr>
              <a:t>資金使途基準</a:t>
            </a:r>
            <a:r>
              <a:rPr kumimoji="1" lang="en-US" altLang="ja-JP" sz="4000" dirty="0">
                <a:latin typeface="HG丸ｺﾞｼｯｸM-PRO" panose="020F0600000000000000" pitchFamily="50" charset="-128"/>
                <a:ea typeface="HG丸ｺﾞｼｯｸM-PRO" panose="020F0600000000000000" pitchFamily="50" charset="-128"/>
              </a:rPr>
              <a:t>】</a:t>
            </a:r>
            <a:endParaRPr kumimoji="1" lang="ja-JP" altLang="en-US" sz="4000" dirty="0">
              <a:latin typeface="HG丸ｺﾞｼｯｸM-PRO" panose="020F0600000000000000" pitchFamily="50" charset="-128"/>
              <a:ea typeface="HG丸ｺﾞｼｯｸM-PRO" panose="020F0600000000000000" pitchFamily="50" charset="-128"/>
            </a:endParaRPr>
          </a:p>
        </p:txBody>
      </p:sp>
      <p:sp>
        <p:nvSpPr>
          <p:cNvPr id="1159" name="タイトル 1"/>
          <p:cNvSpPr txBox="1"/>
          <p:nvPr/>
        </p:nvSpPr>
        <p:spPr>
          <a:xfrm>
            <a:off x="93132" y="772831"/>
            <a:ext cx="8991602" cy="457198"/>
          </a:xfrm>
          <a:prstGeom prst="rect">
            <a:avLst/>
          </a:prstGeom>
        </p:spPr>
        <p:txBody>
          <a:bodyPr vert="horz" lIns="72000" tIns="36000" rIns="72000" bIns="36000" rtlCol="0" anchor="t" anchorCtr="0">
            <a:norm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pPr algn="l"/>
            <a:r>
              <a:rPr lang="ja-JP" altLang="en-US" sz="2400" dirty="0">
                <a:latin typeface="HG丸ｺﾞｼｯｸM-PRO" panose="020F0600000000000000" pitchFamily="50" charset="-128"/>
                <a:ea typeface="HG丸ｺﾞｼｯｸM-PRO" panose="020F0600000000000000" pitchFamily="50" charset="-128"/>
              </a:rPr>
              <a:t>〇令和８年度４月以降の資金使途基準</a:t>
            </a:r>
          </a:p>
        </p:txBody>
      </p:sp>
      <p:pic>
        <p:nvPicPr>
          <p:cNvPr id="1160" name="図 150"/>
          <p:cNvPicPr>
            <a:picLocks noChangeAspect="1"/>
          </p:cNvPicPr>
          <p:nvPr/>
        </p:nvPicPr>
        <p:blipFill>
          <a:blip r:embed="rId2"/>
          <a:stretch>
            <a:fillRect/>
          </a:stretch>
        </p:blipFill>
        <p:spPr>
          <a:xfrm>
            <a:off x="447734" y="1121841"/>
            <a:ext cx="9609102" cy="5574141"/>
          </a:xfrm>
          <a:prstGeom prst="rect">
            <a:avLst/>
          </a:prstGeom>
        </p:spPr>
      </p:pic>
    </p:spTree>
    <p:extLst>
      <p:ext uri="{BB962C8B-B14F-4D97-AF65-F5344CB8AC3E}">
        <p14:creationId xmlns:p14="http://schemas.microsoft.com/office/powerpoint/2010/main" val="139309025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2" name="タイトル 95"/>
          <p:cNvSpPr/>
          <p:nvPr/>
        </p:nvSpPr>
        <p:spPr>
          <a:xfrm>
            <a:off x="-105833" y="142099"/>
            <a:ext cx="4418855" cy="734144"/>
          </a:xfrm>
          <a:prstGeom prst="rect">
            <a:avLst/>
          </a:prstGeom>
        </p:spPr>
        <p:txBody>
          <a:bodyPr lIns="72000" tIns="36000" rIns="72000" bIns="36000" anchor="t" anchorCtr="0">
            <a:norm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r>
              <a:rPr kumimoji="1" lang="en-US" altLang="ja-JP" sz="4000" dirty="0">
                <a:latin typeface="HG丸ｺﾞｼｯｸM-PRO" panose="020F0600000000000000" pitchFamily="50" charset="-128"/>
                <a:ea typeface="HG丸ｺﾞｼｯｸM-PRO" panose="020F0600000000000000" pitchFamily="50" charset="-128"/>
              </a:rPr>
              <a:t>【</a:t>
            </a:r>
            <a:r>
              <a:rPr kumimoji="1" lang="ja-JP" altLang="en-US" sz="4000" dirty="0">
                <a:latin typeface="HG丸ｺﾞｼｯｸM-PRO" panose="020F0600000000000000" pitchFamily="50" charset="-128"/>
                <a:ea typeface="HG丸ｺﾞｼｯｸM-PRO" panose="020F0600000000000000" pitchFamily="50" charset="-128"/>
              </a:rPr>
              <a:t>資金使途基準</a:t>
            </a:r>
            <a:r>
              <a:rPr kumimoji="1" lang="en-US" altLang="ja-JP" sz="4000" dirty="0">
                <a:latin typeface="HG丸ｺﾞｼｯｸM-PRO" panose="020F0600000000000000" pitchFamily="50" charset="-128"/>
                <a:ea typeface="HG丸ｺﾞｼｯｸM-PRO" panose="020F0600000000000000" pitchFamily="50" charset="-128"/>
              </a:rPr>
              <a:t>】</a:t>
            </a:r>
            <a:endParaRPr kumimoji="1" lang="ja-JP" altLang="en-US" sz="4000" dirty="0">
              <a:latin typeface="HG丸ｺﾞｼｯｸM-PRO" panose="020F0600000000000000" pitchFamily="50" charset="-128"/>
              <a:ea typeface="HG丸ｺﾞｼｯｸM-PRO" panose="020F0600000000000000" pitchFamily="50" charset="-128"/>
            </a:endParaRPr>
          </a:p>
        </p:txBody>
      </p:sp>
      <p:graphicFrame>
        <p:nvGraphicFramePr>
          <p:cNvPr id="1163" name="四角形 96"/>
          <p:cNvGraphicFramePr>
            <a:graphicFrameLocks noGrp="1"/>
          </p:cNvGraphicFramePr>
          <p:nvPr/>
        </p:nvGraphicFramePr>
        <p:xfrm>
          <a:off x="1234853" y="2061637"/>
          <a:ext cx="9538980" cy="335280"/>
        </p:xfrm>
        <a:graphic>
          <a:graphicData uri="http://schemas.openxmlformats.org/drawingml/2006/table">
            <a:tbl>
              <a:tblPr firstRow="1" bandRow="1">
                <a:tableStyleId>{22838BEF-8BB2-4498-84A7-C5851F593DF1}</a:tableStyleId>
              </a:tblPr>
              <a:tblGrid>
                <a:gridCol w="9538980">
                  <a:extLst>
                    <a:ext uri="{9D8B030D-6E8A-4147-A177-3AD203B41FA5}">
                      <a16:colId xmlns:a16="http://schemas.microsoft.com/office/drawing/2014/main" val="20000"/>
                    </a:ext>
                  </a:extLst>
                </a:gridCol>
              </a:tblGrid>
              <a:tr h="320476">
                <a:tc>
                  <a:txBody>
                    <a:bodyPr/>
                    <a:lstStyle/>
                    <a:p>
                      <a:pPr algn="ctr"/>
                      <a:r>
                        <a:rPr kumimoji="1" lang="ja-JP" altLang="en-US" sz="1600" b="1" dirty="0"/>
                        <a:t>令和７年度まで</a:t>
                      </a:r>
                      <a:endParaRPr kumimoji="1" lang="ja-JP" altLang="en-US" b="1" dirty="0"/>
                    </a:p>
                  </a:txBody>
                  <a:tcPr anchor="ctr"/>
                </a:tc>
                <a:extLst>
                  <a:ext uri="{0D108BD9-81ED-4DB2-BD59-A6C34878D82A}">
                    <a16:rowId xmlns:a16="http://schemas.microsoft.com/office/drawing/2014/main" val="10000"/>
                  </a:ext>
                </a:extLst>
              </a:tr>
            </a:tbl>
          </a:graphicData>
        </a:graphic>
      </p:graphicFrame>
      <p:graphicFrame>
        <p:nvGraphicFramePr>
          <p:cNvPr id="1164" name="四角形 99"/>
          <p:cNvGraphicFramePr>
            <a:graphicFrameLocks noGrp="1"/>
          </p:cNvGraphicFramePr>
          <p:nvPr/>
        </p:nvGraphicFramePr>
        <p:xfrm>
          <a:off x="6197600" y="2535359"/>
          <a:ext cx="1997075" cy="370840"/>
        </p:xfrm>
        <a:graphic>
          <a:graphicData uri="http://schemas.openxmlformats.org/drawingml/2006/table">
            <a:tbl>
              <a:tblPr firstRow="1" bandRow="1">
                <a:tableStyleId>{22838BEF-8BB2-4498-84A7-C5851F593DF1}</a:tableStyleId>
              </a:tblPr>
              <a:tblGrid>
                <a:gridCol w="1997075">
                  <a:extLst>
                    <a:ext uri="{9D8B030D-6E8A-4147-A177-3AD203B41FA5}">
                      <a16:colId xmlns:a16="http://schemas.microsoft.com/office/drawing/2014/main" val="20000"/>
                    </a:ext>
                  </a:extLst>
                </a:gridCol>
              </a:tblGrid>
              <a:tr h="370840">
                <a:tc>
                  <a:txBody>
                    <a:bodyPr/>
                    <a:lstStyle/>
                    <a:p>
                      <a:pPr algn="ctr"/>
                      <a:r>
                        <a:rPr kumimoji="1" lang="ja-JP" altLang="en-US" sz="1600" b="1" dirty="0"/>
                        <a:t>(2)高付加価値食品</a:t>
                      </a:r>
                      <a:endParaRPr kumimoji="1" lang="ja-JP" altLang="en-US" b="1" dirty="0"/>
                    </a:p>
                  </a:txBody>
                  <a:tcPr anchor="ctr"/>
                </a:tc>
                <a:extLst>
                  <a:ext uri="{0D108BD9-81ED-4DB2-BD59-A6C34878D82A}">
                    <a16:rowId xmlns:a16="http://schemas.microsoft.com/office/drawing/2014/main" val="10000"/>
                  </a:ext>
                </a:extLst>
              </a:tr>
            </a:tbl>
          </a:graphicData>
        </a:graphic>
      </p:graphicFrame>
      <p:graphicFrame>
        <p:nvGraphicFramePr>
          <p:cNvPr id="1165" name="四角形 100"/>
          <p:cNvGraphicFramePr>
            <a:graphicFrameLocks noGrp="1"/>
          </p:cNvGraphicFramePr>
          <p:nvPr/>
        </p:nvGraphicFramePr>
        <p:xfrm>
          <a:off x="1234853" y="2535359"/>
          <a:ext cx="3793067" cy="335280"/>
        </p:xfrm>
        <a:graphic>
          <a:graphicData uri="http://schemas.openxmlformats.org/drawingml/2006/table">
            <a:tbl>
              <a:tblPr firstRow="1" bandRow="1">
                <a:tableStyleId>{22838BEF-8BB2-4498-84A7-C5851F593DF1}</a:tableStyleId>
              </a:tblPr>
              <a:tblGrid>
                <a:gridCol w="3793067">
                  <a:extLst>
                    <a:ext uri="{9D8B030D-6E8A-4147-A177-3AD203B41FA5}">
                      <a16:colId xmlns:a16="http://schemas.microsoft.com/office/drawing/2014/main" val="20000"/>
                    </a:ext>
                  </a:extLst>
                </a:gridCol>
              </a:tblGrid>
              <a:tr h="323004">
                <a:tc>
                  <a:txBody>
                    <a:bodyPr/>
                    <a:lstStyle/>
                    <a:p>
                      <a:pPr algn="ctr"/>
                      <a:r>
                        <a:rPr kumimoji="1" lang="ja-JP" altLang="en-US" sz="1600" b="1" dirty="0"/>
                        <a:t>(1)食の社会課題解決に資する加工食品</a:t>
                      </a:r>
                      <a:endParaRPr kumimoji="1" lang="ja-JP" altLang="en-US" b="1" dirty="0"/>
                    </a:p>
                  </a:txBody>
                  <a:tcPr/>
                </a:tc>
                <a:extLst>
                  <a:ext uri="{0D108BD9-81ED-4DB2-BD59-A6C34878D82A}">
                    <a16:rowId xmlns:a16="http://schemas.microsoft.com/office/drawing/2014/main" val="10000"/>
                  </a:ext>
                </a:extLst>
              </a:tr>
            </a:tbl>
          </a:graphicData>
        </a:graphic>
      </p:graphicFrame>
      <p:sp>
        <p:nvSpPr>
          <p:cNvPr id="1166" name="テキスト 101"/>
          <p:cNvSpPr txBox="1"/>
          <p:nvPr/>
        </p:nvSpPr>
        <p:spPr>
          <a:xfrm>
            <a:off x="5152957" y="2535359"/>
            <a:ext cx="1157794" cy="429994"/>
          </a:xfrm>
          <a:prstGeom prst="rect">
            <a:avLst/>
          </a:prstGeom>
        </p:spPr>
        <p:txBody>
          <a:bodyPr wrap="square">
            <a:spAutoFit/>
          </a:bodyPr>
          <a:lstStyle/>
          <a:p>
            <a:pPr>
              <a:defRPr lang="ja-JP" altLang="en-US"/>
            </a:pPr>
            <a:r>
              <a:rPr lang="ja-JP" altLang="en-US" sz="2200" u="sng">
                <a:solidFill>
                  <a:srgbClr val="FF0000"/>
                </a:solidFill>
              </a:rPr>
              <a:t>または</a:t>
            </a:r>
          </a:p>
        </p:txBody>
      </p:sp>
      <p:graphicFrame>
        <p:nvGraphicFramePr>
          <p:cNvPr id="1167" name="四角形 103"/>
          <p:cNvGraphicFramePr>
            <a:graphicFrameLocks noGrp="1"/>
          </p:cNvGraphicFramePr>
          <p:nvPr/>
        </p:nvGraphicFramePr>
        <p:xfrm>
          <a:off x="1234853" y="3843726"/>
          <a:ext cx="9538980" cy="335280"/>
        </p:xfrm>
        <a:graphic>
          <a:graphicData uri="http://schemas.openxmlformats.org/drawingml/2006/table">
            <a:tbl>
              <a:tblPr firstRow="1" bandRow="1">
                <a:tableStyleId>{22838BEF-8BB2-4498-84A7-C5851F593DF1}</a:tableStyleId>
              </a:tblPr>
              <a:tblGrid>
                <a:gridCol w="9538980">
                  <a:extLst>
                    <a:ext uri="{9D8B030D-6E8A-4147-A177-3AD203B41FA5}">
                      <a16:colId xmlns:a16="http://schemas.microsoft.com/office/drawing/2014/main" val="20000"/>
                    </a:ext>
                  </a:extLst>
                </a:gridCol>
              </a:tblGrid>
              <a:tr h="283774">
                <a:tc>
                  <a:txBody>
                    <a:bodyPr/>
                    <a:lstStyle/>
                    <a:p>
                      <a:pPr algn="ctr"/>
                      <a:r>
                        <a:rPr kumimoji="1" lang="ja-JP" altLang="en-US" sz="1600" b="1" dirty="0"/>
                        <a:t>令和８年度から</a:t>
                      </a:r>
                      <a:endParaRPr kumimoji="1" lang="ja-JP" altLang="en-US" b="1" dirty="0"/>
                    </a:p>
                  </a:txBody>
                  <a:tcPr anchor="ctr"/>
                </a:tc>
                <a:extLst>
                  <a:ext uri="{0D108BD9-81ED-4DB2-BD59-A6C34878D82A}">
                    <a16:rowId xmlns:a16="http://schemas.microsoft.com/office/drawing/2014/main" val="10000"/>
                  </a:ext>
                </a:extLst>
              </a:tr>
            </a:tbl>
          </a:graphicData>
        </a:graphic>
      </p:graphicFrame>
      <p:graphicFrame>
        <p:nvGraphicFramePr>
          <p:cNvPr id="1168" name="四角形 104"/>
          <p:cNvGraphicFramePr>
            <a:graphicFrameLocks noGrp="1"/>
          </p:cNvGraphicFramePr>
          <p:nvPr/>
        </p:nvGraphicFramePr>
        <p:xfrm>
          <a:off x="1234853" y="4283288"/>
          <a:ext cx="4248150" cy="335280"/>
        </p:xfrm>
        <a:graphic>
          <a:graphicData uri="http://schemas.openxmlformats.org/drawingml/2006/table">
            <a:tbl>
              <a:tblPr firstRow="1" bandRow="1">
                <a:tableStyleId>{22838BEF-8BB2-4498-84A7-C5851F593DF1}</a:tableStyleId>
              </a:tblPr>
              <a:tblGrid>
                <a:gridCol w="4248150">
                  <a:extLst>
                    <a:ext uri="{9D8B030D-6E8A-4147-A177-3AD203B41FA5}">
                      <a16:colId xmlns:a16="http://schemas.microsoft.com/office/drawing/2014/main" val="20000"/>
                    </a:ext>
                  </a:extLst>
                </a:gridCol>
              </a:tblGrid>
              <a:tr h="288712">
                <a:tc>
                  <a:txBody>
                    <a:bodyPr/>
                    <a:lstStyle/>
                    <a:p>
                      <a:pPr algn="ctr"/>
                      <a:r>
                        <a:rPr kumimoji="1" lang="ja-JP" altLang="en-US" sz="1600" b="1" dirty="0"/>
                        <a:t>食の社会課題解決</a:t>
                      </a:r>
                    </a:p>
                  </a:txBody>
                  <a:tcPr/>
                </a:tc>
                <a:extLst>
                  <a:ext uri="{0D108BD9-81ED-4DB2-BD59-A6C34878D82A}">
                    <a16:rowId xmlns:a16="http://schemas.microsoft.com/office/drawing/2014/main" val="10000"/>
                  </a:ext>
                </a:extLst>
              </a:tr>
            </a:tbl>
          </a:graphicData>
        </a:graphic>
      </p:graphicFrame>
      <p:graphicFrame>
        <p:nvGraphicFramePr>
          <p:cNvPr id="1169" name="四角形 105"/>
          <p:cNvGraphicFramePr>
            <a:graphicFrameLocks noGrp="1"/>
          </p:cNvGraphicFramePr>
          <p:nvPr/>
        </p:nvGraphicFramePr>
        <p:xfrm>
          <a:off x="6525683" y="4283288"/>
          <a:ext cx="4248150" cy="335280"/>
        </p:xfrm>
        <a:graphic>
          <a:graphicData uri="http://schemas.openxmlformats.org/drawingml/2006/table">
            <a:tbl>
              <a:tblPr firstRow="1" bandRow="1">
                <a:tableStyleId>{22838BEF-8BB2-4498-84A7-C5851F593DF1}</a:tableStyleId>
              </a:tblPr>
              <a:tblGrid>
                <a:gridCol w="4248150">
                  <a:extLst>
                    <a:ext uri="{9D8B030D-6E8A-4147-A177-3AD203B41FA5}">
                      <a16:colId xmlns:a16="http://schemas.microsoft.com/office/drawing/2014/main" val="20000"/>
                    </a:ext>
                  </a:extLst>
                </a:gridCol>
              </a:tblGrid>
              <a:tr h="291661">
                <a:tc>
                  <a:txBody>
                    <a:bodyPr/>
                    <a:lstStyle/>
                    <a:p>
                      <a:pPr algn="ctr"/>
                      <a:r>
                        <a:rPr kumimoji="1" lang="ja-JP" altLang="en-US" sz="1600" b="1" dirty="0"/>
                        <a:t>高付加価値化</a:t>
                      </a:r>
                      <a:endParaRPr kumimoji="1" lang="ja-JP" altLang="en-US" b="1" dirty="0"/>
                    </a:p>
                  </a:txBody>
                  <a:tcPr/>
                </a:tc>
                <a:extLst>
                  <a:ext uri="{0D108BD9-81ED-4DB2-BD59-A6C34878D82A}">
                    <a16:rowId xmlns:a16="http://schemas.microsoft.com/office/drawing/2014/main" val="10000"/>
                  </a:ext>
                </a:extLst>
              </a:tr>
            </a:tbl>
          </a:graphicData>
        </a:graphic>
      </p:graphicFrame>
      <p:sp>
        <p:nvSpPr>
          <p:cNvPr id="1170" name="テキスト 106"/>
          <p:cNvSpPr txBox="1"/>
          <p:nvPr/>
        </p:nvSpPr>
        <p:spPr>
          <a:xfrm>
            <a:off x="5579274" y="4236651"/>
            <a:ext cx="923637" cy="429994"/>
          </a:xfrm>
          <a:prstGeom prst="rect">
            <a:avLst/>
          </a:prstGeom>
        </p:spPr>
        <p:txBody>
          <a:bodyPr wrap="square">
            <a:spAutoFit/>
          </a:bodyPr>
          <a:lstStyle/>
          <a:p>
            <a:pPr>
              <a:defRPr lang="ja-JP" altLang="en-US"/>
            </a:pPr>
            <a:r>
              <a:rPr lang="ja-JP" altLang="en-US" sz="2200" u="sng">
                <a:solidFill>
                  <a:srgbClr val="FF0000"/>
                </a:solidFill>
              </a:rPr>
              <a:t>かつ</a:t>
            </a:r>
          </a:p>
        </p:txBody>
      </p:sp>
      <p:sp>
        <p:nvSpPr>
          <p:cNvPr id="1171" name="図形 108"/>
          <p:cNvSpPr/>
          <p:nvPr/>
        </p:nvSpPr>
        <p:spPr>
          <a:xfrm>
            <a:off x="5697936" y="3060914"/>
            <a:ext cx="612815" cy="672883"/>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lang="ja-JP" altLang="en-US"/>
            </a:pPr>
            <a:endParaRPr lang="ja-JP" altLang="en-US"/>
          </a:p>
        </p:txBody>
      </p:sp>
      <p:sp>
        <p:nvSpPr>
          <p:cNvPr id="1172" name="タイトル 109"/>
          <p:cNvSpPr/>
          <p:nvPr/>
        </p:nvSpPr>
        <p:spPr>
          <a:xfrm>
            <a:off x="613391" y="971514"/>
            <a:ext cx="10539319" cy="775291"/>
          </a:xfrm>
          <a:prstGeom prst="rect">
            <a:avLst/>
          </a:prstGeom>
        </p:spPr>
        <p:txBody>
          <a:bodyPr lIns="72000" tIns="36000" rIns="72000" bIns="36000" anchor="ctr" anchorCtr="0">
            <a:norm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pPr algn="l"/>
            <a:r>
              <a:rPr kumimoji="1" lang="ja-JP" altLang="en-US" sz="2800" dirty="0">
                <a:latin typeface="+mn-ea"/>
                <a:ea typeface="+mn-ea"/>
              </a:rPr>
              <a:t>未来型食品等…食の社会課題解決と高付加価値化を両立する製品</a:t>
            </a:r>
          </a:p>
        </p:txBody>
      </p:sp>
      <p:sp>
        <p:nvSpPr>
          <p:cNvPr id="1173" name="タイトル 113"/>
          <p:cNvSpPr/>
          <p:nvPr/>
        </p:nvSpPr>
        <p:spPr>
          <a:xfrm>
            <a:off x="613391" y="5071595"/>
            <a:ext cx="10535088" cy="1016266"/>
          </a:xfrm>
          <a:prstGeom prst="rect">
            <a:avLst/>
          </a:prstGeom>
        </p:spPr>
        <p:txBody>
          <a:bodyPr lIns="72000" tIns="36000" rIns="72000" bIns="36000" anchor="ctr" anchorCtr="0">
            <a:norm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pPr algn="l"/>
            <a:r>
              <a:rPr kumimoji="1" lang="ja-JP" altLang="en-US" sz="2800" dirty="0">
                <a:latin typeface="+mn-ea"/>
                <a:ea typeface="+mn-ea"/>
              </a:rPr>
              <a:t>高付加価値化とは？</a:t>
            </a:r>
          </a:p>
          <a:p>
            <a:pPr algn="l"/>
            <a:r>
              <a:rPr kumimoji="1" lang="ja-JP" altLang="en-US" sz="2800" dirty="0">
                <a:latin typeface="+mn-ea"/>
                <a:ea typeface="+mn-ea"/>
              </a:rPr>
              <a:t>→差別化等要素（後述）を</a:t>
            </a:r>
            <a:r>
              <a:rPr kumimoji="1" lang="ja-JP" altLang="en-US" sz="2800" dirty="0">
                <a:solidFill>
                  <a:srgbClr val="FF0000"/>
                </a:solidFill>
                <a:latin typeface="+mn-ea"/>
                <a:ea typeface="+mn-ea"/>
              </a:rPr>
              <a:t>少なくとも１つ含む</a:t>
            </a:r>
            <a:r>
              <a:rPr kumimoji="1" lang="ja-JP" altLang="en-US" sz="2800" dirty="0">
                <a:latin typeface="+mn-ea"/>
                <a:ea typeface="+mn-ea"/>
              </a:rPr>
              <a:t>製品を指す。</a:t>
            </a:r>
          </a:p>
        </p:txBody>
      </p:sp>
      <p:sp>
        <p:nvSpPr>
          <p:cNvPr id="1269" name="テキスト 147"/>
          <p:cNvSpPr txBox="1"/>
          <p:nvPr/>
        </p:nvSpPr>
        <p:spPr>
          <a:xfrm>
            <a:off x="8194675" y="2535359"/>
            <a:ext cx="1157794" cy="429994"/>
          </a:xfrm>
          <a:prstGeom prst="rect">
            <a:avLst/>
          </a:prstGeom>
        </p:spPr>
        <p:txBody>
          <a:bodyPr wrap="square">
            <a:spAutoFit/>
          </a:bodyPr>
          <a:lstStyle/>
          <a:p>
            <a:pPr>
              <a:defRPr lang="ja-JP" altLang="en-US"/>
            </a:pPr>
            <a:r>
              <a:rPr lang="ja-JP" altLang="en-US" sz="2200" u="sng">
                <a:solidFill>
                  <a:srgbClr val="FF0000"/>
                </a:solidFill>
              </a:rPr>
              <a:t>または</a:t>
            </a:r>
          </a:p>
        </p:txBody>
      </p:sp>
      <p:graphicFrame>
        <p:nvGraphicFramePr>
          <p:cNvPr id="1270" name="四角形 148"/>
          <p:cNvGraphicFramePr>
            <a:graphicFrameLocks noGrp="1"/>
          </p:cNvGraphicFramePr>
          <p:nvPr/>
        </p:nvGraphicFramePr>
        <p:xfrm>
          <a:off x="9292167" y="2535359"/>
          <a:ext cx="1481666" cy="370840"/>
        </p:xfrm>
        <a:graphic>
          <a:graphicData uri="http://schemas.openxmlformats.org/drawingml/2006/table">
            <a:tbl>
              <a:tblPr firstRow="1" bandRow="1">
                <a:tableStyleId>{22838BEF-8BB2-4498-84A7-C5851F593DF1}</a:tableStyleId>
              </a:tblPr>
              <a:tblGrid>
                <a:gridCol w="1481666">
                  <a:extLst>
                    <a:ext uri="{9D8B030D-6E8A-4147-A177-3AD203B41FA5}">
                      <a16:colId xmlns:a16="http://schemas.microsoft.com/office/drawing/2014/main" val="20000"/>
                    </a:ext>
                  </a:extLst>
                </a:gridCol>
              </a:tblGrid>
              <a:tr h="370840">
                <a:tc>
                  <a:txBody>
                    <a:bodyPr/>
                    <a:lstStyle/>
                    <a:p>
                      <a:pPr algn="ctr"/>
                      <a:r>
                        <a:rPr kumimoji="1" lang="ja-JP" altLang="en-US" sz="1600" b="1" dirty="0"/>
                        <a:t>(３)・・・</a:t>
                      </a:r>
                      <a:endParaRPr kumimoji="1" lang="ja-JP" altLang="en-US" b="1" dirty="0"/>
                    </a:p>
                  </a:txBody>
                  <a:tcPr anchor="ctr"/>
                </a:tc>
                <a:extLst>
                  <a:ext uri="{0D108BD9-81ED-4DB2-BD59-A6C34878D82A}">
                    <a16:rowId xmlns:a16="http://schemas.microsoft.com/office/drawing/2014/main" val="10000"/>
                  </a:ext>
                </a:extLst>
              </a:tr>
            </a:tbl>
          </a:graphicData>
        </a:graphic>
      </p:graphicFrame>
      <p:sp>
        <p:nvSpPr>
          <p:cNvPr id="1272" name="図形 150"/>
          <p:cNvSpPr/>
          <p:nvPr/>
        </p:nvSpPr>
        <p:spPr>
          <a:xfrm rot="21060000">
            <a:off x="613391" y="3485371"/>
            <a:ext cx="1331011" cy="716711"/>
          </a:xfrm>
          <a:prstGeom prst="star7">
            <a:avLst/>
          </a:prstGeom>
        </p:spPr>
        <p:style>
          <a:lnRef idx="2">
            <a:schemeClr val="accent1">
              <a:shade val="50000"/>
            </a:schemeClr>
          </a:lnRef>
          <a:fillRef idx="1">
            <a:schemeClr val="accent1"/>
          </a:fillRef>
          <a:effectRef idx="0">
            <a:schemeClr val="accent1"/>
          </a:effectRef>
          <a:fontRef idx="minor">
            <a:schemeClr val="lt1"/>
          </a:fontRef>
        </p:style>
        <p:txBody>
          <a:bodyPr anchor="b"/>
          <a:lstStyle/>
          <a:p>
            <a:pPr algn="ctr">
              <a:defRPr lang="ja-JP" altLang="en-US"/>
            </a:pPr>
            <a:r>
              <a:rPr lang="ja-JP" altLang="en-US" b="1" dirty="0"/>
              <a:t>前提</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5" name="タイトル 1"/>
          <p:cNvSpPr>
            <a:spLocks noGrp="1"/>
          </p:cNvSpPr>
          <p:nvPr>
            <p:ph type="ctrTitle"/>
          </p:nvPr>
        </p:nvSpPr>
        <p:spPr>
          <a:xfrm>
            <a:off x="-377437" y="142063"/>
            <a:ext cx="7023770" cy="728133"/>
          </a:xfrm>
        </p:spPr>
        <p:txBody>
          <a:bodyPr lIns="72000" tIns="36000" rIns="72000" bIns="36000" anchor="t" anchorCtr="0">
            <a:normAutofit fontScale="90000"/>
          </a:bodyPr>
          <a:lstStyle/>
          <a:p>
            <a:r>
              <a:rPr lang="en-US" altLang="ja-JP" sz="4000" dirty="0">
                <a:latin typeface="HG丸ｺﾞｼｯｸM-PRO" panose="020F0600000000000000" pitchFamily="50" charset="-128"/>
                <a:ea typeface="HG丸ｺﾞｼｯｸM-PRO" panose="020F0600000000000000" pitchFamily="50" charset="-128"/>
              </a:rPr>
              <a:t>【</a:t>
            </a:r>
            <a:r>
              <a:rPr kumimoji="1" lang="ja-JP" altLang="en-US" sz="4000" dirty="0">
                <a:latin typeface="HG丸ｺﾞｼｯｸM-PRO" panose="020F0600000000000000" pitchFamily="50" charset="-128"/>
                <a:ea typeface="HG丸ｺﾞｼｯｸM-PRO" panose="020F0600000000000000" pitchFamily="50" charset="-128"/>
              </a:rPr>
              <a:t>資金使途判断表のポイント</a:t>
            </a:r>
            <a:r>
              <a:rPr kumimoji="1" lang="en-US" altLang="ja-JP" sz="4000" dirty="0">
                <a:latin typeface="HG丸ｺﾞｼｯｸM-PRO" panose="020F0600000000000000" pitchFamily="50" charset="-128"/>
                <a:ea typeface="HG丸ｺﾞｼｯｸM-PRO" panose="020F0600000000000000" pitchFamily="50" charset="-128"/>
              </a:rPr>
              <a:t>】</a:t>
            </a:r>
            <a:endParaRPr kumimoji="1" lang="ja-JP" altLang="en-US" sz="4000" dirty="0">
              <a:latin typeface="HG丸ｺﾞｼｯｸM-PRO" panose="020F0600000000000000" pitchFamily="50" charset="-128"/>
              <a:ea typeface="HG丸ｺﾞｼｯｸM-PRO" panose="020F0600000000000000" pitchFamily="50" charset="-128"/>
            </a:endParaRPr>
          </a:p>
        </p:txBody>
      </p:sp>
      <p:sp>
        <p:nvSpPr>
          <p:cNvPr id="1176" name="タイトル 1"/>
          <p:cNvSpPr txBox="1"/>
          <p:nvPr/>
        </p:nvSpPr>
        <p:spPr>
          <a:xfrm>
            <a:off x="922136" y="3369777"/>
            <a:ext cx="10626397" cy="3124156"/>
          </a:xfrm>
          <a:prstGeom prst="rect">
            <a:avLst/>
          </a:prstGeom>
        </p:spPr>
        <p:txBody>
          <a:bodyPr vert="horz" lIns="72000" tIns="36000" rIns="72000" bIns="36000" rtlCol="0" anchor="ctr" anchorCtr="0">
            <a:norm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pPr algn="l"/>
            <a:r>
              <a:rPr lang="ja-JP" altLang="en-US" sz="4000" dirty="0">
                <a:latin typeface="+mn-ea"/>
                <a:ea typeface="+mn-ea"/>
              </a:rPr>
              <a:t>①差別化等要素の記載</a:t>
            </a:r>
            <a:endParaRPr lang="en-US" altLang="ja-JP" sz="4000" dirty="0">
              <a:latin typeface="+mn-ea"/>
              <a:ea typeface="+mn-ea"/>
            </a:endParaRPr>
          </a:p>
          <a:p>
            <a:pPr algn="l"/>
            <a:endParaRPr lang="en-US" altLang="ja-JP" sz="4000" dirty="0">
              <a:latin typeface="+mn-ea"/>
              <a:ea typeface="+mn-ea"/>
            </a:endParaRPr>
          </a:p>
          <a:p>
            <a:pPr algn="l"/>
            <a:r>
              <a:rPr lang="ja-JP" altLang="en-US" sz="4000" dirty="0">
                <a:latin typeface="+mn-ea"/>
                <a:ea typeface="+mn-ea"/>
              </a:rPr>
              <a:t>②差別化等要素の模倣困難性（独自性）</a:t>
            </a:r>
            <a:endParaRPr lang="en-US" altLang="ja-JP" sz="4000" dirty="0">
              <a:latin typeface="+mn-ea"/>
              <a:ea typeface="+mn-ea"/>
            </a:endParaRPr>
          </a:p>
          <a:p>
            <a:pPr algn="l"/>
            <a:endParaRPr lang="en-US" altLang="ja-JP" sz="4000" dirty="0">
              <a:latin typeface="+mn-ea"/>
              <a:ea typeface="+mn-ea"/>
            </a:endParaRPr>
          </a:p>
          <a:p>
            <a:pPr algn="l"/>
            <a:r>
              <a:rPr lang="ja-JP" altLang="en-US" sz="4000" dirty="0">
                <a:latin typeface="+mn-ea"/>
                <a:ea typeface="+mn-ea"/>
              </a:rPr>
              <a:t>③上記①②の根拠</a:t>
            </a:r>
            <a:endParaRPr lang="en-US" altLang="ja-JP" sz="4000" dirty="0">
              <a:latin typeface="+mn-ea"/>
              <a:ea typeface="+mn-ea"/>
            </a:endParaRPr>
          </a:p>
        </p:txBody>
      </p:sp>
      <p:sp>
        <p:nvSpPr>
          <p:cNvPr id="1177" name="タイトル 1"/>
          <p:cNvSpPr txBox="1"/>
          <p:nvPr/>
        </p:nvSpPr>
        <p:spPr>
          <a:xfrm>
            <a:off x="165099" y="879377"/>
            <a:ext cx="11861802" cy="1863824"/>
          </a:xfrm>
          <a:prstGeom prst="rect">
            <a:avLst/>
          </a:prstGeom>
        </p:spPr>
        <p:txBody>
          <a:bodyPr vert="horz" lIns="72000" tIns="36000" rIns="72000" bIns="36000" rtlCol="0" anchor="t" anchorCtr="0">
            <a:norm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pPr algn="l"/>
            <a:r>
              <a:rPr lang="ja-JP" altLang="en-US" sz="2800" dirty="0">
                <a:latin typeface="+mn-ea"/>
                <a:ea typeface="+mn-ea"/>
              </a:rPr>
              <a:t>・資金使途判断表には、資金使途である製品やサービスの内容の他、</a:t>
            </a:r>
            <a:endParaRPr lang="en-US" altLang="ja-JP" sz="2800" dirty="0">
              <a:latin typeface="+mn-ea"/>
              <a:ea typeface="+mn-ea"/>
            </a:endParaRPr>
          </a:p>
          <a:p>
            <a:pPr algn="l"/>
            <a:r>
              <a:rPr lang="ja-JP" altLang="en-US" sz="2800" dirty="0">
                <a:latin typeface="+mn-ea"/>
                <a:ea typeface="+mn-ea"/>
              </a:rPr>
              <a:t>　それらを補足する以下の根拠情報の記載、添付が必要</a:t>
            </a:r>
            <a:endParaRPr lang="en-US" altLang="ja-JP" sz="2800" dirty="0">
              <a:latin typeface="+mn-ea"/>
              <a:ea typeface="+mn-ea"/>
            </a:endParaRPr>
          </a:p>
          <a:p>
            <a:pPr algn="l"/>
            <a:endParaRPr lang="en-US" altLang="ja-JP" sz="2800" dirty="0">
              <a:latin typeface="+mn-ea"/>
              <a:ea typeface="+mn-ea"/>
            </a:endParaRPr>
          </a:p>
          <a:p>
            <a:pPr algn="l"/>
            <a:r>
              <a:rPr lang="ja-JP" altLang="en-US" sz="2800" dirty="0">
                <a:latin typeface="+mn-ea"/>
                <a:ea typeface="+mn-ea"/>
              </a:rPr>
              <a:t>・</a:t>
            </a:r>
            <a:r>
              <a:rPr lang="ja-JP" altLang="en-US" sz="2800" u="sng" dirty="0">
                <a:solidFill>
                  <a:srgbClr val="FF0000"/>
                </a:solidFill>
                <a:latin typeface="+mn-ea"/>
                <a:ea typeface="+mn-ea"/>
              </a:rPr>
              <a:t>当該根拠も含め、資金使途の適否を判断</a:t>
            </a:r>
            <a:r>
              <a:rPr lang="en-US" altLang="ja-JP" sz="2800" u="sng" dirty="0">
                <a:solidFill>
                  <a:srgbClr val="FF0000"/>
                </a:solidFill>
                <a:latin typeface="+mn-ea"/>
                <a:ea typeface="+mn-ea"/>
              </a:rPr>
              <a:t>【</a:t>
            </a:r>
            <a:r>
              <a:rPr lang="ja-JP" altLang="en-US" sz="2800" u="sng" dirty="0">
                <a:solidFill>
                  <a:srgbClr val="FF0000"/>
                </a:solidFill>
                <a:latin typeface="+mn-ea"/>
                <a:ea typeface="+mn-ea"/>
              </a:rPr>
              <a:t>最重要</a:t>
            </a:r>
            <a:r>
              <a:rPr lang="en-US" altLang="ja-JP" sz="2800" u="sng" dirty="0">
                <a:solidFill>
                  <a:srgbClr val="FF0000"/>
                </a:solidFill>
                <a:latin typeface="+mn-ea"/>
                <a:ea typeface="+mn-ea"/>
              </a:rPr>
              <a:t>】</a:t>
            </a:r>
            <a:endParaRPr lang="en-US" altLang="ja-JP" sz="3600" u="sng" dirty="0">
              <a:solidFill>
                <a:srgbClr val="FF0000"/>
              </a:solidFill>
              <a:latin typeface="+mn-ea"/>
              <a:ea typeface="+mn-ea"/>
            </a:endParaRPr>
          </a:p>
        </p:txBody>
      </p:sp>
      <p:sp>
        <p:nvSpPr>
          <p:cNvPr id="1178" name="タイトル 1"/>
          <p:cNvSpPr txBox="1"/>
          <p:nvPr/>
        </p:nvSpPr>
        <p:spPr>
          <a:xfrm>
            <a:off x="287137" y="2785535"/>
            <a:ext cx="4783669" cy="572434"/>
          </a:xfrm>
          <a:prstGeom prst="rect">
            <a:avLst/>
          </a:prstGeom>
        </p:spPr>
        <p:txBody>
          <a:bodyPr vert="horz" lIns="72000" tIns="36000" rIns="72000" bIns="36000" rtlCol="0" anchor="t" anchorCtr="0">
            <a:norm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pPr algn="l"/>
            <a:r>
              <a:rPr lang="ja-JP" altLang="en-US" sz="2800" dirty="0">
                <a:latin typeface="HG丸ｺﾞｼｯｸM-PRO" panose="020F0600000000000000" pitchFamily="50" charset="-128"/>
                <a:ea typeface="HG丸ｺﾞｼｯｸM-PRO" panose="020F0600000000000000" pitchFamily="50" charset="-128"/>
              </a:rPr>
              <a:t>〇必要な根拠情報等</a:t>
            </a:r>
            <a:endParaRPr lang="en-US" altLang="ja-JP" sz="2800" dirty="0">
              <a:latin typeface="HG丸ｺﾞｼｯｸM-PRO" panose="020F0600000000000000" pitchFamily="50" charset="-128"/>
              <a:ea typeface="HG丸ｺﾞｼｯｸM-PRO" panose="020F0600000000000000" pitchFamily="50" charset="-128"/>
            </a:endParaRPr>
          </a:p>
        </p:txBody>
      </p:sp>
    </p:spTree>
    <p:extLst>
      <p:ext uri="{BB962C8B-B14F-4D97-AF65-F5344CB8AC3E}">
        <p14:creationId xmlns:p14="http://schemas.microsoft.com/office/powerpoint/2010/main" val="4068070587"/>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tileRect/>
        </a:gradFill>
        <a:gradFill rotWithShape="1">
          <a:gsLst>
            <a:gs pos="0">
              <a:schemeClr val="phClr">
                <a:satMod val="103000"/>
                <a:lumMod val="102000"/>
                <a:tint val="94000"/>
              </a:schemeClr>
            </a:gs>
            <a:gs pos="50000">
              <a:schemeClr val="phClr">
                <a:satMod val="110000"/>
              </a:schemeClr>
            </a:gs>
            <a:gs pos="100000">
              <a:schemeClr val="phClr">
                <a:lumMod val="99000"/>
                <a:satMod val="120000"/>
                <a:shade val="78000"/>
              </a:schemeClr>
            </a:gs>
          </a:gsLst>
          <a:lin ang="5400000" scaled="0"/>
          <a:tileRect/>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tileRect/>
        </a:gradFill>
      </a:bgFillStyleLst>
    </a:fmtScheme>
  </a:themeElements>
  <a:objectDefaults/>
  <a:extraClrSchemeLst/>
</a:theme>
</file>

<file path=ppt/theme/theme2.xml><?xml version="1.0" encoding="utf-8"?>
<a:theme xmlns:a="http://schemas.openxmlformats.org/drawingml/2006/main" name="標準">
  <a:themeElements>
    <a:clrScheme name="標準">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標準">
      <a:majorFont>
        <a:latin typeface="游ゴシック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標準">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tileRect/>
        </a:gradFill>
        <a:gradFill rotWithShape="1">
          <a:gsLst>
            <a:gs pos="0">
              <a:schemeClr val="phClr">
                <a:satMod val="103000"/>
                <a:lumMod val="102000"/>
                <a:tint val="94000"/>
              </a:schemeClr>
            </a:gs>
            <a:gs pos="50000">
              <a:schemeClr val="phClr">
                <a:satMod val="110000"/>
              </a:schemeClr>
            </a:gs>
            <a:gs pos="100000">
              <a:schemeClr val="phClr">
                <a:lumMod val="99000"/>
                <a:satMod val="120000"/>
                <a:shade val="78000"/>
              </a:schemeClr>
            </a:gs>
          </a:gsLst>
          <a:lin ang="5400000" scaled="0"/>
          <a:tileRect/>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tileRect/>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38</TotalTime>
  <Words>1453</Words>
  <Application>Microsoft Office PowerPoint</Application>
  <PresentationFormat>ワイド画面</PresentationFormat>
  <Paragraphs>175</Paragraphs>
  <Slides>17</Slides>
  <Notes>0</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17</vt:i4>
      </vt:variant>
    </vt:vector>
  </HeadingPairs>
  <TitlesOfParts>
    <vt:vector size="22" baseType="lpstr">
      <vt:lpstr>HG丸ｺﾞｼｯｸM-PRO</vt:lpstr>
      <vt:lpstr>游ゴシック</vt:lpstr>
      <vt:lpstr>游ゴシック Light</vt:lpstr>
      <vt:lpstr>Arial</vt:lpstr>
      <vt:lpstr>Office テーマ</vt:lpstr>
      <vt:lpstr>公益財団法人　静岡県産業振興財団 ウェルネス・フーズ産業支援センター  資金使途基準の見直しについて  令和８年３月1９日（木）</vt:lpstr>
      <vt:lpstr>【制度概要】</vt:lpstr>
      <vt:lpstr>【申請の流れ】</vt:lpstr>
      <vt:lpstr>PowerPoint プレゼンテーション</vt:lpstr>
      <vt:lpstr>【資金使途基準】</vt:lpstr>
      <vt:lpstr>【資金使途基準】</vt:lpstr>
      <vt:lpstr>【資金使途基準】</vt:lpstr>
      <vt:lpstr>PowerPoint プレゼンテーション</vt:lpstr>
      <vt:lpstr>【資金使途判断表のポイント】</vt:lpstr>
      <vt:lpstr>【資金使途判断表のポイント】</vt:lpstr>
      <vt:lpstr>【資金使途判断表のポイント】</vt:lpstr>
      <vt:lpstr>【資金使途判断表のポイント】</vt:lpstr>
      <vt:lpstr>【資金使途判断表のポイント】</vt:lpstr>
      <vt:lpstr>【資金使途判断表のポイント】</vt:lpstr>
      <vt:lpstr>【お伝えしたいこと：本制度の主旨の考え方】</vt:lpstr>
      <vt:lpstr>【お伝えしたいこと：本制度の主旨の考え方】</vt:lpstr>
      <vt:lpstr>【お問い合わせ】</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k-kato</dc:creator>
  <cp:lastModifiedBy>k-kato</cp:lastModifiedBy>
  <cp:revision>28</cp:revision>
  <dcterms:created xsi:type="dcterms:W3CDTF">2026-02-24T04:10:49Z</dcterms:created>
  <dcterms:modified xsi:type="dcterms:W3CDTF">2026-03-09T03:02:52Z</dcterms:modified>
</cp:coreProperties>
</file>